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8"/>
  </p:notesMasterIdLst>
  <p:sldIdLst>
    <p:sldId id="266" r:id="rId2"/>
    <p:sldId id="263" r:id="rId3"/>
    <p:sldId id="256" r:id="rId4"/>
    <p:sldId id="278" r:id="rId5"/>
    <p:sldId id="273" r:id="rId6"/>
    <p:sldId id="279" r:id="rId7"/>
    <p:sldId id="257" r:id="rId8"/>
    <p:sldId id="269" r:id="rId9"/>
    <p:sldId id="270" r:id="rId10"/>
    <p:sldId id="264" r:id="rId11"/>
    <p:sldId id="260" r:id="rId12"/>
    <p:sldId id="261" r:id="rId13"/>
    <p:sldId id="262" r:id="rId14"/>
    <p:sldId id="259" r:id="rId15"/>
    <p:sldId id="268" r:id="rId16"/>
    <p:sldId id="275"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alibri Light" panose="020F0302020204030204" pitchFamily="34" charset="0"/>
      <p:regular r:id="rId23"/>
      <p:italic r:id="rId24"/>
    </p:embeddedFont>
    <p:embeddedFont>
      <p:font typeface="Quicksand" pitchFamily="2" charset="0"/>
      <p:regular r:id="rId25"/>
      <p:bold r:id="rId26"/>
    </p:embeddedFont>
    <p:embeddedFont>
      <p:font typeface="Quicksand SemiBold" pitchFamily="2" charset="0"/>
      <p:bold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DDCC"/>
    <a:srgbClr val="313935"/>
    <a:srgbClr val="FAF9F9"/>
    <a:srgbClr val="99A09C"/>
    <a:srgbClr val="FFA6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6972"/>
  </p:normalViewPr>
  <p:slideViewPr>
    <p:cSldViewPr snapToGrid="0" snapToObjects="1">
      <p:cViewPr varScale="1">
        <p:scale>
          <a:sx n="85" d="100"/>
          <a:sy n="85" d="100"/>
        </p:scale>
        <p:origin x="12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714F3-2ACA-6A44-A4A7-6343CDCA955B}"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4C3871-6A0C-374C-A993-B6771A415EBB}" type="slidenum">
              <a:rPr lang="en-US" smtClean="0"/>
              <a:t>‹#›</a:t>
            </a:fld>
            <a:endParaRPr lang="en-US"/>
          </a:p>
        </p:txBody>
      </p:sp>
    </p:spTree>
    <p:extLst>
      <p:ext uri="{BB962C8B-B14F-4D97-AF65-F5344CB8AC3E}">
        <p14:creationId xmlns:p14="http://schemas.microsoft.com/office/powerpoint/2010/main" val="1446174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Emily, and I’m here to talk to you about my design. I had first met up with my client via a zoom call, where I had found her problem dealing with cat hair. </a:t>
            </a:r>
          </a:p>
        </p:txBody>
      </p:sp>
      <p:sp>
        <p:nvSpPr>
          <p:cNvPr id="4" name="Slide Number Placeholder 3"/>
          <p:cNvSpPr>
            <a:spLocks noGrp="1"/>
          </p:cNvSpPr>
          <p:nvPr>
            <p:ph type="sldNum" sz="quarter" idx="5"/>
          </p:nvPr>
        </p:nvSpPr>
        <p:spPr/>
        <p:txBody>
          <a:bodyPr/>
          <a:lstStyle/>
          <a:p>
            <a:fld id="{334C3871-6A0C-374C-A993-B6771A415EBB}" type="slidenum">
              <a:rPr lang="en-US" smtClean="0"/>
              <a:t>1</a:t>
            </a:fld>
            <a:endParaRPr lang="en-US"/>
          </a:p>
        </p:txBody>
      </p:sp>
    </p:spTree>
    <p:extLst>
      <p:ext uri="{BB962C8B-B14F-4D97-AF65-F5344CB8AC3E}">
        <p14:creationId xmlns:p14="http://schemas.microsoft.com/office/powerpoint/2010/main" val="4138001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NZ" sz="1200" b="0" i="0" u="none" strike="noStrike" kern="1200" dirty="0">
                <a:solidFill>
                  <a:schemeClr val="tx1"/>
                </a:solidFill>
                <a:effectLst/>
                <a:latin typeface="+mn-lt"/>
                <a:ea typeface="+mn-ea"/>
                <a:cs typeface="+mn-cs"/>
              </a:rPr>
              <a:t>From the three, I liked the prototype of 2 of them and created my </a:t>
            </a:r>
          </a:p>
          <a:p>
            <a:endParaRPr lang="en-US" dirty="0"/>
          </a:p>
        </p:txBody>
      </p:sp>
      <p:sp>
        <p:nvSpPr>
          <p:cNvPr id="4" name="Slide Number Placeholder 3"/>
          <p:cNvSpPr>
            <a:spLocks noGrp="1"/>
          </p:cNvSpPr>
          <p:nvPr>
            <p:ph type="sldNum" sz="quarter" idx="5"/>
          </p:nvPr>
        </p:nvSpPr>
        <p:spPr/>
        <p:txBody>
          <a:bodyPr/>
          <a:lstStyle/>
          <a:p>
            <a:fld id="{334C3871-6A0C-374C-A993-B6771A415EBB}" type="slidenum">
              <a:rPr lang="en-US" smtClean="0"/>
              <a:t>10</a:t>
            </a:fld>
            <a:endParaRPr lang="en-US"/>
          </a:p>
        </p:txBody>
      </p:sp>
    </p:spTree>
    <p:extLst>
      <p:ext uri="{BB962C8B-B14F-4D97-AF65-F5344CB8AC3E}">
        <p14:creationId xmlns:p14="http://schemas.microsoft.com/office/powerpoint/2010/main" val="16628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Combined to create my final design which is a 3d printed model shown here</a:t>
            </a:r>
          </a:p>
        </p:txBody>
      </p:sp>
      <p:sp>
        <p:nvSpPr>
          <p:cNvPr id="4" name="Slide Number Placeholder 3"/>
          <p:cNvSpPr>
            <a:spLocks noGrp="1"/>
          </p:cNvSpPr>
          <p:nvPr>
            <p:ph type="sldNum" sz="quarter" idx="5"/>
          </p:nvPr>
        </p:nvSpPr>
        <p:spPr/>
        <p:txBody>
          <a:bodyPr/>
          <a:lstStyle/>
          <a:p>
            <a:fld id="{334C3871-6A0C-374C-A993-B6771A415EBB}" type="slidenum">
              <a:rPr lang="en-US" smtClean="0"/>
              <a:t>11</a:t>
            </a:fld>
            <a:endParaRPr lang="en-US"/>
          </a:p>
        </p:txBody>
      </p:sp>
    </p:spTree>
    <p:extLst>
      <p:ext uri="{BB962C8B-B14F-4D97-AF65-F5344CB8AC3E}">
        <p14:creationId xmlns:p14="http://schemas.microsoft.com/office/powerpoint/2010/main" val="900969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works by rolling on surfaces with the ball, picking up cat hair with the orange rollers. </a:t>
            </a:r>
            <a:endParaRPr lang="en-NZ" dirty="0"/>
          </a:p>
        </p:txBody>
      </p:sp>
      <p:sp>
        <p:nvSpPr>
          <p:cNvPr id="4" name="Slide Number Placeholder 3"/>
          <p:cNvSpPr>
            <a:spLocks noGrp="1"/>
          </p:cNvSpPr>
          <p:nvPr>
            <p:ph type="sldNum" sz="quarter" idx="5"/>
          </p:nvPr>
        </p:nvSpPr>
        <p:spPr/>
        <p:txBody>
          <a:bodyPr/>
          <a:lstStyle/>
          <a:p>
            <a:fld id="{334C3871-6A0C-374C-A993-B6771A415EBB}" type="slidenum">
              <a:rPr lang="en-US" smtClean="0"/>
              <a:t>12</a:t>
            </a:fld>
            <a:endParaRPr lang="en-US"/>
          </a:p>
        </p:txBody>
      </p:sp>
    </p:spTree>
    <p:extLst>
      <p:ext uri="{BB962C8B-B14F-4D97-AF65-F5344CB8AC3E}">
        <p14:creationId xmlns:p14="http://schemas.microsoft.com/office/powerpoint/2010/main" val="394737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three rollers to pick up from any direction </a:t>
            </a:r>
          </a:p>
          <a:p>
            <a:endParaRPr lang="en-US" dirty="0"/>
          </a:p>
          <a:p>
            <a:r>
              <a:rPr lang="en-US" dirty="0"/>
              <a:t>The </a:t>
            </a:r>
            <a:r>
              <a:rPr lang="en-US" dirty="0" err="1"/>
              <a:t>texile</a:t>
            </a:r>
            <a:r>
              <a:rPr lang="en-US" dirty="0"/>
              <a:t> used on the rollers pick up the cat hair in one direction and is </a:t>
            </a:r>
            <a:r>
              <a:rPr lang="en-US" dirty="0" err="1"/>
              <a:t>deposisted</a:t>
            </a:r>
            <a:r>
              <a:rPr lang="en-US" dirty="0"/>
              <a:t> from in the opposite direction </a:t>
            </a:r>
          </a:p>
          <a:p>
            <a:endParaRPr lang="en-US" dirty="0"/>
          </a:p>
        </p:txBody>
      </p:sp>
      <p:sp>
        <p:nvSpPr>
          <p:cNvPr id="4" name="Slide Number Placeholder 3"/>
          <p:cNvSpPr>
            <a:spLocks noGrp="1"/>
          </p:cNvSpPr>
          <p:nvPr>
            <p:ph type="sldNum" sz="quarter" idx="5"/>
          </p:nvPr>
        </p:nvSpPr>
        <p:spPr/>
        <p:txBody>
          <a:bodyPr/>
          <a:lstStyle/>
          <a:p>
            <a:fld id="{334C3871-6A0C-374C-A993-B6771A415EBB}" type="slidenum">
              <a:rPr lang="en-US" smtClean="0"/>
              <a:t>13</a:t>
            </a:fld>
            <a:endParaRPr lang="en-US"/>
          </a:p>
        </p:txBody>
      </p:sp>
    </p:spTree>
    <p:extLst>
      <p:ext uri="{BB962C8B-B14F-4D97-AF65-F5344CB8AC3E}">
        <p14:creationId xmlns:p14="http://schemas.microsoft.com/office/powerpoint/2010/main" val="3009843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NZ" b="0" dirty="0">
                <a:effectLst/>
              </a:rPr>
              <a:t>From cat owners I had talked to, lint rollers were a popular choice, however it is ;</a:t>
            </a:r>
          </a:p>
          <a:p>
            <a:pPr rtl="0" fontAlgn="base"/>
            <a:br>
              <a:rPr lang="en-NZ" b="0" dirty="0">
                <a:effectLst/>
              </a:rPr>
            </a:br>
            <a:r>
              <a:rPr lang="en-NZ" sz="1200" b="0" i="0" u="none" strike="noStrike" kern="1200" dirty="0">
                <a:solidFill>
                  <a:schemeClr val="tx1"/>
                </a:solidFill>
                <a:effectLst/>
                <a:latin typeface="+mn-lt"/>
                <a:ea typeface="+mn-ea"/>
                <a:cs typeface="+mn-cs"/>
              </a:rPr>
              <a:t>Single use lint rollers </a:t>
            </a:r>
            <a:r>
              <a:rPr lang="en-NZ" sz="1200" b="0" i="0" u="none" strike="noStrike" kern="1200" dirty="0" err="1">
                <a:solidFill>
                  <a:schemeClr val="tx1"/>
                </a:solidFill>
                <a:effectLst/>
                <a:latin typeface="+mn-lt"/>
                <a:ea typeface="+mn-ea"/>
                <a:cs typeface="+mn-cs"/>
              </a:rPr>
              <a:t>arent</a:t>
            </a:r>
            <a:r>
              <a:rPr lang="en-NZ" sz="1200" b="0" i="0" u="none" strike="noStrike" kern="1200" dirty="0">
                <a:solidFill>
                  <a:schemeClr val="tx1"/>
                </a:solidFill>
                <a:effectLst/>
                <a:latin typeface="+mn-lt"/>
                <a:ea typeface="+mn-ea"/>
                <a:cs typeface="+mn-cs"/>
              </a:rPr>
              <a:t> reusable - made with plastic-coated around </a:t>
            </a:r>
          </a:p>
          <a:p>
            <a:pPr lvl="1" rtl="0" fontAlgn="base"/>
            <a:r>
              <a:rPr lang="en-NZ" sz="1200" b="0" i="0" u="none" strike="noStrike" kern="1200" dirty="0">
                <a:solidFill>
                  <a:schemeClr val="tx1"/>
                </a:solidFill>
                <a:effectLst/>
                <a:latin typeface="+mn-lt"/>
                <a:ea typeface="+mn-ea"/>
                <a:cs typeface="+mn-cs"/>
              </a:rPr>
              <a:t>Plastic which </a:t>
            </a:r>
            <a:r>
              <a:rPr lang="en-NZ" sz="1200" b="0" i="0" u="none" strike="noStrike" kern="1200" dirty="0" err="1">
                <a:solidFill>
                  <a:schemeClr val="tx1"/>
                </a:solidFill>
                <a:effectLst/>
                <a:latin typeface="+mn-lt"/>
                <a:ea typeface="+mn-ea"/>
                <a:cs typeface="+mn-cs"/>
              </a:rPr>
              <a:t>isnt</a:t>
            </a:r>
            <a:r>
              <a:rPr lang="en-NZ" sz="1200" b="0" i="0" u="none" strike="noStrike" kern="1200" dirty="0">
                <a:solidFill>
                  <a:schemeClr val="tx1"/>
                </a:solidFill>
                <a:effectLst/>
                <a:latin typeface="+mn-lt"/>
                <a:ea typeface="+mn-ea"/>
                <a:cs typeface="+mn-cs"/>
              </a:rPr>
              <a:t> easily biodegradable</a:t>
            </a:r>
          </a:p>
          <a:p>
            <a:pPr lvl="2" rtl="0" fontAlgn="base"/>
            <a:r>
              <a:rPr lang="en-NZ" sz="1200" b="0" i="0" u="none" strike="noStrike" kern="1200" dirty="0">
                <a:solidFill>
                  <a:schemeClr val="tx1"/>
                </a:solidFill>
                <a:effectLst/>
                <a:latin typeface="+mn-lt"/>
                <a:ea typeface="+mn-ea"/>
                <a:cs typeface="+mn-cs"/>
              </a:rPr>
              <a:t>Made out of appear tape rolled on plastic brush </a:t>
            </a:r>
          </a:p>
          <a:p>
            <a:pPr lvl="2" rtl="0" fontAlgn="base"/>
            <a:r>
              <a:rPr lang="en-NZ" sz="1200" b="0" i="0" u="none" strike="noStrike" kern="1200" dirty="0">
                <a:solidFill>
                  <a:schemeClr val="tx1"/>
                </a:solidFill>
                <a:effectLst/>
                <a:latin typeface="+mn-lt"/>
                <a:ea typeface="+mn-ea"/>
                <a:cs typeface="+mn-cs"/>
              </a:rPr>
              <a:t>Made Polypropylene - which takes 20-30 years to decompose</a:t>
            </a:r>
          </a:p>
          <a:p>
            <a:pPr rtl="0" fontAlgn="base"/>
            <a:r>
              <a:rPr lang="en-NZ" sz="1200" b="0" i="0" u="none" strike="noStrike" kern="1200" dirty="0" err="1">
                <a:solidFill>
                  <a:schemeClr val="tx1"/>
                </a:solidFill>
                <a:effectLst/>
                <a:latin typeface="+mn-lt"/>
                <a:ea typeface="+mn-ea"/>
                <a:cs typeface="+mn-cs"/>
              </a:rPr>
              <a:t>Aprox</a:t>
            </a:r>
            <a:r>
              <a:rPr lang="en-NZ" sz="1200" b="0" i="0" u="none" strike="noStrike" kern="1200" dirty="0">
                <a:solidFill>
                  <a:schemeClr val="tx1"/>
                </a:solidFill>
                <a:effectLst/>
                <a:latin typeface="+mn-lt"/>
                <a:ea typeface="+mn-ea"/>
                <a:cs typeface="+mn-cs"/>
              </a:rPr>
              <a:t> Millions of these are thrown out </a:t>
            </a:r>
          </a:p>
          <a:p>
            <a:r>
              <a:rPr lang="en-US" dirty="0"/>
              <a:t>That’s why I believe my design is more attractive and sustainable than </a:t>
            </a:r>
            <a:r>
              <a:rPr lang="en-US" dirty="0" err="1"/>
              <a:t>whats</a:t>
            </a:r>
            <a:r>
              <a:rPr lang="en-US" dirty="0"/>
              <a:t> already out there</a:t>
            </a:r>
          </a:p>
        </p:txBody>
      </p:sp>
      <p:sp>
        <p:nvSpPr>
          <p:cNvPr id="4" name="Slide Number Placeholder 3"/>
          <p:cNvSpPr>
            <a:spLocks noGrp="1"/>
          </p:cNvSpPr>
          <p:nvPr>
            <p:ph type="sldNum" sz="quarter" idx="5"/>
          </p:nvPr>
        </p:nvSpPr>
        <p:spPr/>
        <p:txBody>
          <a:bodyPr/>
          <a:lstStyle/>
          <a:p>
            <a:fld id="{334C3871-6A0C-374C-A993-B6771A415EBB}" type="slidenum">
              <a:rPr lang="en-US" smtClean="0"/>
              <a:t>14</a:t>
            </a:fld>
            <a:endParaRPr lang="en-US"/>
          </a:p>
        </p:txBody>
      </p:sp>
    </p:spTree>
    <p:extLst>
      <p:ext uri="{BB962C8B-B14F-4D97-AF65-F5344CB8AC3E}">
        <p14:creationId xmlns:p14="http://schemas.microsoft.com/office/powerpoint/2010/main" val="3029357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then shared my design with my client, </a:t>
            </a:r>
            <a:r>
              <a:rPr lang="en-US" dirty="0" err="1"/>
              <a:t>wher</a:t>
            </a:r>
            <a:r>
              <a:rPr lang="en-US" dirty="0"/>
              <a:t> she told me it looked awesome, and it was something that she hadn’t seen before. She gave back feedback on how the size of the rollers looked small, and not big enough to collect up the cat hair from my client cat shedding. From this I would want to improve on the design by creating a larger surface area on the bottom of the design. </a:t>
            </a:r>
          </a:p>
          <a:p>
            <a:endParaRPr lang="en-US" dirty="0"/>
          </a:p>
          <a:p>
            <a:r>
              <a:rPr lang="en-US" dirty="0"/>
              <a:t>I would also want to add improvements with the design on the movement, to make it smoother on the edges, making it more stable on the bottom as its more easily to be off balanced due to the shape. </a:t>
            </a:r>
            <a:endParaRPr lang="en-NZ" dirty="0"/>
          </a:p>
        </p:txBody>
      </p:sp>
      <p:sp>
        <p:nvSpPr>
          <p:cNvPr id="4" name="Slide Number Placeholder 3"/>
          <p:cNvSpPr>
            <a:spLocks noGrp="1"/>
          </p:cNvSpPr>
          <p:nvPr>
            <p:ph type="sldNum" sz="quarter" idx="5"/>
          </p:nvPr>
        </p:nvSpPr>
        <p:spPr/>
        <p:txBody>
          <a:bodyPr/>
          <a:lstStyle/>
          <a:p>
            <a:fld id="{334C3871-6A0C-374C-A993-B6771A415EBB}" type="slidenum">
              <a:rPr lang="en-US" smtClean="0"/>
              <a:t>15</a:t>
            </a:fld>
            <a:endParaRPr lang="en-US"/>
          </a:p>
        </p:txBody>
      </p:sp>
    </p:spTree>
    <p:extLst>
      <p:ext uri="{BB962C8B-B14F-4D97-AF65-F5344CB8AC3E}">
        <p14:creationId xmlns:p14="http://schemas.microsoft.com/office/powerpoint/2010/main" val="3088069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NZ" sz="1200" b="0" i="0" u="none" strike="noStrike" kern="1200" dirty="0">
                <a:solidFill>
                  <a:schemeClr val="tx1"/>
                </a:solidFill>
                <a:effectLst/>
                <a:latin typeface="+mn-lt"/>
                <a:ea typeface="+mn-ea"/>
                <a:cs typeface="+mn-cs"/>
              </a:rPr>
              <a:t>Problem of cat hair, something that she's been dealing with on a day to day basis</a:t>
            </a:r>
          </a:p>
          <a:p>
            <a:pPr rtl="0" fontAlgn="base"/>
            <a:r>
              <a:rPr lang="en-NZ" sz="1200" b="0" i="0" u="none" strike="noStrike" kern="1200" dirty="0">
                <a:solidFill>
                  <a:schemeClr val="tx1"/>
                </a:solidFill>
                <a:effectLst/>
                <a:latin typeface="+mn-lt"/>
                <a:ea typeface="+mn-ea"/>
                <a:cs typeface="+mn-cs"/>
              </a:rPr>
              <a:t>Specifically she started to avoid wearing black clothing, and had lost a computer due to the amount of cat hair that managed to get inside.</a:t>
            </a:r>
          </a:p>
          <a:p>
            <a:pPr rtl="0" fontAlgn="base"/>
            <a:endParaRPr lang="en-NZ"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34C3871-6A0C-374C-A993-B6771A415EBB}" type="slidenum">
              <a:rPr lang="en-US" smtClean="0"/>
              <a:t>2</a:t>
            </a:fld>
            <a:endParaRPr lang="en-US"/>
          </a:p>
        </p:txBody>
      </p:sp>
    </p:spTree>
    <p:extLst>
      <p:ext uri="{BB962C8B-B14F-4D97-AF65-F5344CB8AC3E}">
        <p14:creationId xmlns:p14="http://schemas.microsoft.com/office/powerpoint/2010/main" val="53897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Came to a how might we statement</a:t>
            </a:r>
          </a:p>
          <a:p>
            <a:endParaRPr lang="en-US" dirty="0"/>
          </a:p>
          <a:p>
            <a:endParaRPr lang="en-US" dirty="0"/>
          </a:p>
        </p:txBody>
      </p:sp>
      <p:sp>
        <p:nvSpPr>
          <p:cNvPr id="4" name="Slide Number Placeholder 3"/>
          <p:cNvSpPr>
            <a:spLocks noGrp="1"/>
          </p:cNvSpPr>
          <p:nvPr>
            <p:ph type="sldNum" sz="quarter" idx="5"/>
          </p:nvPr>
        </p:nvSpPr>
        <p:spPr/>
        <p:txBody>
          <a:bodyPr/>
          <a:lstStyle/>
          <a:p>
            <a:fld id="{334C3871-6A0C-374C-A993-B6771A415EBB}" type="slidenum">
              <a:rPr lang="en-US" smtClean="0"/>
              <a:t>3</a:t>
            </a:fld>
            <a:endParaRPr lang="en-US"/>
          </a:p>
        </p:txBody>
      </p:sp>
    </p:spTree>
    <p:extLst>
      <p:ext uri="{BB962C8B-B14F-4D97-AF65-F5344CB8AC3E}">
        <p14:creationId xmlns:p14="http://schemas.microsoft.com/office/powerpoint/2010/main" val="4190733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Attractive</a:t>
            </a:r>
          </a:p>
          <a:p>
            <a:r>
              <a:rPr lang="en-US" dirty="0"/>
              <a:t>- That would hide the collected cat hair, visually appealing</a:t>
            </a:r>
          </a:p>
          <a:p>
            <a:r>
              <a:rPr lang="en-US" dirty="0"/>
              <a:t>Quickly </a:t>
            </a:r>
          </a:p>
          <a:p>
            <a:r>
              <a:rPr lang="en-US" dirty="0"/>
              <a:t>- Efficient and help save time</a:t>
            </a:r>
          </a:p>
          <a:p>
            <a:endParaRPr lang="en-US" dirty="0"/>
          </a:p>
        </p:txBody>
      </p:sp>
      <p:sp>
        <p:nvSpPr>
          <p:cNvPr id="4" name="Slide Number Placeholder 3"/>
          <p:cNvSpPr>
            <a:spLocks noGrp="1"/>
          </p:cNvSpPr>
          <p:nvPr>
            <p:ph type="sldNum" sz="quarter" idx="5"/>
          </p:nvPr>
        </p:nvSpPr>
        <p:spPr/>
        <p:txBody>
          <a:bodyPr/>
          <a:lstStyle/>
          <a:p>
            <a:fld id="{334C3871-6A0C-374C-A993-B6771A415EBB}" type="slidenum">
              <a:rPr lang="en-US" smtClean="0"/>
              <a:t>4</a:t>
            </a:fld>
            <a:endParaRPr lang="en-US"/>
          </a:p>
        </p:txBody>
      </p:sp>
    </p:spTree>
    <p:extLst>
      <p:ext uri="{BB962C8B-B14F-4D97-AF65-F5344CB8AC3E}">
        <p14:creationId xmlns:p14="http://schemas.microsoft.com/office/powerpoint/2010/main" val="1292829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Ideate based on the </a:t>
            </a:r>
            <a:r>
              <a:rPr lang="en-US" dirty="0" err="1"/>
              <a:t>hmw</a:t>
            </a:r>
            <a:r>
              <a:rPr lang="en-US" dirty="0"/>
              <a:t> statement with sketches and ideas</a:t>
            </a:r>
            <a:endParaRPr lang="en-NZ" dirty="0"/>
          </a:p>
        </p:txBody>
      </p:sp>
      <p:sp>
        <p:nvSpPr>
          <p:cNvPr id="4" name="Slide Number Placeholder 3"/>
          <p:cNvSpPr>
            <a:spLocks noGrp="1"/>
          </p:cNvSpPr>
          <p:nvPr>
            <p:ph type="sldNum" sz="quarter" idx="5"/>
          </p:nvPr>
        </p:nvSpPr>
        <p:spPr/>
        <p:txBody>
          <a:bodyPr/>
          <a:lstStyle/>
          <a:p>
            <a:fld id="{334C3871-6A0C-374C-A993-B6771A415EBB}" type="slidenum">
              <a:rPr lang="en-US" smtClean="0"/>
              <a:t>5</a:t>
            </a:fld>
            <a:endParaRPr lang="en-US"/>
          </a:p>
        </p:txBody>
      </p:sp>
    </p:spTree>
    <p:extLst>
      <p:ext uri="{BB962C8B-B14F-4D97-AF65-F5344CB8AC3E}">
        <p14:creationId xmlns:p14="http://schemas.microsoft.com/office/powerpoint/2010/main" val="3095966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main  ideas to later prototype and define</a:t>
            </a:r>
            <a:endParaRPr lang="en-NZ" dirty="0"/>
          </a:p>
        </p:txBody>
      </p:sp>
      <p:sp>
        <p:nvSpPr>
          <p:cNvPr id="4" name="Slide Number Placeholder 3"/>
          <p:cNvSpPr>
            <a:spLocks noGrp="1"/>
          </p:cNvSpPr>
          <p:nvPr>
            <p:ph type="sldNum" sz="quarter" idx="5"/>
          </p:nvPr>
        </p:nvSpPr>
        <p:spPr/>
        <p:txBody>
          <a:bodyPr/>
          <a:lstStyle/>
          <a:p>
            <a:fld id="{334C3871-6A0C-374C-A993-B6771A415EBB}" type="slidenum">
              <a:rPr lang="en-US" smtClean="0"/>
              <a:t>6</a:t>
            </a:fld>
            <a:endParaRPr lang="en-US"/>
          </a:p>
        </p:txBody>
      </p:sp>
    </p:spTree>
    <p:extLst>
      <p:ext uri="{BB962C8B-B14F-4D97-AF65-F5344CB8AC3E}">
        <p14:creationId xmlns:p14="http://schemas.microsoft.com/office/powerpoint/2010/main" val="3015736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NZ" sz="1200" b="0" i="0" u="none" strike="noStrike" kern="1200" dirty="0">
                <a:solidFill>
                  <a:schemeClr val="tx1"/>
                </a:solidFill>
                <a:effectLst/>
                <a:latin typeface="+mn-lt"/>
                <a:ea typeface="+mn-ea"/>
                <a:cs typeface="+mn-cs"/>
              </a:rPr>
              <a:t>Using the idea of lint rollers, how they roll around and </a:t>
            </a:r>
            <a:r>
              <a:rPr lang="en-NZ" sz="1200" b="0" i="0" u="none" strike="noStrike" kern="1200" dirty="0" err="1">
                <a:solidFill>
                  <a:schemeClr val="tx1"/>
                </a:solidFill>
                <a:effectLst/>
                <a:latin typeface="+mn-lt"/>
                <a:ea typeface="+mn-ea"/>
                <a:cs typeface="+mn-cs"/>
              </a:rPr>
              <a:t>preexisting</a:t>
            </a:r>
            <a:endParaRPr lang="en-NZ" sz="1200" b="0" i="0" u="none" strike="noStrike" kern="1200" dirty="0">
              <a:solidFill>
                <a:schemeClr val="tx1"/>
              </a:solidFill>
              <a:effectLst/>
              <a:latin typeface="+mn-lt"/>
              <a:ea typeface="+mn-ea"/>
              <a:cs typeface="+mn-cs"/>
            </a:endParaRPr>
          </a:p>
          <a:p>
            <a:pPr rtl="0" fontAlgn="base"/>
            <a:r>
              <a:rPr lang="en-NZ" sz="1200" b="0" i="0" u="none" strike="noStrike" kern="1200" dirty="0">
                <a:solidFill>
                  <a:schemeClr val="tx1"/>
                </a:solidFill>
                <a:effectLst/>
                <a:latin typeface="+mn-lt"/>
                <a:ea typeface="+mn-ea"/>
                <a:cs typeface="+mn-cs"/>
              </a:rPr>
              <a:t>Looking into pre-existing products that tackle the problem of cleaning up cat </a:t>
            </a:r>
            <a:r>
              <a:rPr lang="en-NZ" sz="1200" b="0" i="0" u="none" strike="noStrike" kern="1200" dirty="0" err="1">
                <a:solidFill>
                  <a:schemeClr val="tx1"/>
                </a:solidFill>
                <a:effectLst/>
                <a:latin typeface="+mn-lt"/>
                <a:ea typeface="+mn-ea"/>
                <a:cs typeface="+mn-cs"/>
              </a:rPr>
              <a:t>ahir</a:t>
            </a:r>
            <a:r>
              <a:rPr lang="en-NZ" sz="1200" b="0" i="0" u="none" strike="noStrike" kern="1200" dirty="0">
                <a:solidFill>
                  <a:schemeClr val="tx1"/>
                </a:solidFill>
                <a:effectLst/>
                <a:latin typeface="+mn-lt"/>
                <a:ea typeface="+mn-ea"/>
                <a:cs typeface="+mn-cs"/>
              </a:rPr>
              <a:t> </a:t>
            </a:r>
          </a:p>
          <a:p>
            <a:pPr lvl="1" rtl="0" fontAlgn="base"/>
            <a:r>
              <a:rPr lang="en-NZ" sz="1200" b="0" i="0" u="none" strike="noStrike" kern="1200" dirty="0">
                <a:solidFill>
                  <a:schemeClr val="tx1"/>
                </a:solidFill>
                <a:effectLst/>
                <a:latin typeface="+mn-lt"/>
                <a:ea typeface="+mn-ea"/>
                <a:cs typeface="+mn-cs"/>
              </a:rPr>
              <a:t>I had combined a few of the ideas that </a:t>
            </a:r>
            <a:r>
              <a:rPr lang="en-NZ" sz="1200" b="0" i="0" u="none" strike="noStrike" kern="1200" dirty="0" err="1">
                <a:solidFill>
                  <a:schemeClr val="tx1"/>
                </a:solidFill>
                <a:effectLst/>
                <a:latin typeface="+mn-lt"/>
                <a:ea typeface="+mn-ea"/>
                <a:cs typeface="+mn-cs"/>
              </a:rPr>
              <a:t>i</a:t>
            </a:r>
            <a:r>
              <a:rPr lang="en-NZ" sz="1200" b="0" i="0" u="none" strike="noStrike" kern="1200" dirty="0">
                <a:solidFill>
                  <a:schemeClr val="tx1"/>
                </a:solidFill>
                <a:effectLst/>
                <a:latin typeface="+mn-lt"/>
                <a:ea typeface="+mn-ea"/>
                <a:cs typeface="+mn-cs"/>
              </a:rPr>
              <a:t> had then prototyped, and then combined them to create the final product (</a:t>
            </a:r>
            <a:r>
              <a:rPr lang="en-NZ" sz="1200" b="0" i="0" u="none" strike="noStrike" kern="1200" dirty="0" err="1">
                <a:solidFill>
                  <a:schemeClr val="tx1"/>
                </a:solidFill>
                <a:effectLst/>
                <a:latin typeface="+mn-lt"/>
                <a:ea typeface="+mn-ea"/>
                <a:cs typeface="+mn-cs"/>
              </a:rPr>
              <a:t>artififact</a:t>
            </a:r>
            <a:r>
              <a:rPr lang="en-NZ"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34C3871-6A0C-374C-A993-B6771A415EBB}" type="slidenum">
              <a:rPr lang="en-US" smtClean="0"/>
              <a:t>7</a:t>
            </a:fld>
            <a:endParaRPr lang="en-US"/>
          </a:p>
        </p:txBody>
      </p:sp>
    </p:spTree>
    <p:extLst>
      <p:ext uri="{BB962C8B-B14F-4D97-AF65-F5344CB8AC3E}">
        <p14:creationId xmlns:p14="http://schemas.microsoft.com/office/powerpoint/2010/main" val="6383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NZ" sz="1200" b="0" i="0" u="none" strike="noStrike" kern="1200" dirty="0">
                <a:solidFill>
                  <a:schemeClr val="tx1"/>
                </a:solidFill>
                <a:effectLst/>
                <a:latin typeface="+mn-lt"/>
                <a:ea typeface="+mn-ea"/>
                <a:cs typeface="+mn-cs"/>
              </a:rPr>
              <a:t>Using the idea of lint rollers, how they roll around and </a:t>
            </a:r>
            <a:r>
              <a:rPr lang="en-NZ" sz="1200" b="0" i="0" u="none" strike="noStrike" kern="1200" dirty="0" err="1">
                <a:solidFill>
                  <a:schemeClr val="tx1"/>
                </a:solidFill>
                <a:effectLst/>
                <a:latin typeface="+mn-lt"/>
                <a:ea typeface="+mn-ea"/>
                <a:cs typeface="+mn-cs"/>
              </a:rPr>
              <a:t>preexisting</a:t>
            </a:r>
            <a:endParaRPr lang="en-NZ" sz="1200" b="0" i="0" u="none" strike="noStrike" kern="1200" dirty="0">
              <a:solidFill>
                <a:schemeClr val="tx1"/>
              </a:solidFill>
              <a:effectLst/>
              <a:latin typeface="+mn-lt"/>
              <a:ea typeface="+mn-ea"/>
              <a:cs typeface="+mn-cs"/>
            </a:endParaRPr>
          </a:p>
          <a:p>
            <a:pPr rtl="0" fontAlgn="base"/>
            <a:r>
              <a:rPr lang="en-NZ" sz="1200" b="0" i="0" u="none" strike="noStrike" kern="1200" dirty="0">
                <a:solidFill>
                  <a:schemeClr val="tx1"/>
                </a:solidFill>
                <a:effectLst/>
                <a:latin typeface="+mn-lt"/>
                <a:ea typeface="+mn-ea"/>
                <a:cs typeface="+mn-cs"/>
              </a:rPr>
              <a:t>Looking into pre-existing products that tackle the problem of cleaning up cat </a:t>
            </a:r>
            <a:r>
              <a:rPr lang="en-NZ" sz="1200" b="0" i="0" u="none" strike="noStrike" kern="1200" dirty="0" err="1">
                <a:solidFill>
                  <a:schemeClr val="tx1"/>
                </a:solidFill>
                <a:effectLst/>
                <a:latin typeface="+mn-lt"/>
                <a:ea typeface="+mn-ea"/>
                <a:cs typeface="+mn-cs"/>
              </a:rPr>
              <a:t>ahir</a:t>
            </a:r>
            <a:r>
              <a:rPr lang="en-NZ" sz="1200" b="0" i="0" u="none" strike="noStrike" kern="1200" dirty="0">
                <a:solidFill>
                  <a:schemeClr val="tx1"/>
                </a:solidFill>
                <a:effectLst/>
                <a:latin typeface="+mn-lt"/>
                <a:ea typeface="+mn-ea"/>
                <a:cs typeface="+mn-cs"/>
              </a:rPr>
              <a:t> </a:t>
            </a:r>
          </a:p>
          <a:p>
            <a:pPr lvl="1" rtl="0" fontAlgn="base"/>
            <a:r>
              <a:rPr lang="en-NZ" sz="1200" b="0" i="0" u="none" strike="noStrike" kern="1200" dirty="0">
                <a:solidFill>
                  <a:schemeClr val="tx1"/>
                </a:solidFill>
                <a:effectLst/>
                <a:latin typeface="+mn-lt"/>
                <a:ea typeface="+mn-ea"/>
                <a:cs typeface="+mn-cs"/>
              </a:rPr>
              <a:t>I had combined a few of the ideas that </a:t>
            </a:r>
            <a:r>
              <a:rPr lang="en-NZ" sz="1200" b="0" i="0" u="none" strike="noStrike" kern="1200" dirty="0" err="1">
                <a:solidFill>
                  <a:schemeClr val="tx1"/>
                </a:solidFill>
                <a:effectLst/>
                <a:latin typeface="+mn-lt"/>
                <a:ea typeface="+mn-ea"/>
                <a:cs typeface="+mn-cs"/>
              </a:rPr>
              <a:t>i</a:t>
            </a:r>
            <a:r>
              <a:rPr lang="en-NZ" sz="1200" b="0" i="0" u="none" strike="noStrike" kern="1200" dirty="0">
                <a:solidFill>
                  <a:schemeClr val="tx1"/>
                </a:solidFill>
                <a:effectLst/>
                <a:latin typeface="+mn-lt"/>
                <a:ea typeface="+mn-ea"/>
                <a:cs typeface="+mn-cs"/>
              </a:rPr>
              <a:t> had then prototyped, and then combined them to create the final product (</a:t>
            </a:r>
            <a:r>
              <a:rPr lang="en-NZ" sz="1200" b="0" i="0" u="none" strike="noStrike" kern="1200" dirty="0" err="1">
                <a:solidFill>
                  <a:schemeClr val="tx1"/>
                </a:solidFill>
                <a:effectLst/>
                <a:latin typeface="+mn-lt"/>
                <a:ea typeface="+mn-ea"/>
                <a:cs typeface="+mn-cs"/>
              </a:rPr>
              <a:t>artififact</a:t>
            </a:r>
            <a:r>
              <a:rPr lang="en-NZ"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34C3871-6A0C-374C-A993-B6771A415EBB}" type="slidenum">
              <a:rPr lang="en-US" smtClean="0"/>
              <a:t>8</a:t>
            </a:fld>
            <a:endParaRPr lang="en-US"/>
          </a:p>
        </p:txBody>
      </p:sp>
    </p:spTree>
    <p:extLst>
      <p:ext uri="{BB962C8B-B14F-4D97-AF65-F5344CB8AC3E}">
        <p14:creationId xmlns:p14="http://schemas.microsoft.com/office/powerpoint/2010/main" val="2568370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NZ" sz="1200" b="0" i="0" u="none" strike="noStrike" kern="1200" dirty="0">
                <a:solidFill>
                  <a:schemeClr val="tx1"/>
                </a:solidFill>
                <a:effectLst/>
                <a:latin typeface="+mn-lt"/>
                <a:ea typeface="+mn-ea"/>
                <a:cs typeface="+mn-cs"/>
              </a:rPr>
              <a:t>Using the idea of lint rollers, how they roll around and </a:t>
            </a:r>
            <a:r>
              <a:rPr lang="en-NZ" sz="1200" b="0" i="0" u="none" strike="noStrike" kern="1200" dirty="0" err="1">
                <a:solidFill>
                  <a:schemeClr val="tx1"/>
                </a:solidFill>
                <a:effectLst/>
                <a:latin typeface="+mn-lt"/>
                <a:ea typeface="+mn-ea"/>
                <a:cs typeface="+mn-cs"/>
              </a:rPr>
              <a:t>preexisting</a:t>
            </a:r>
            <a:endParaRPr lang="en-NZ" sz="1200" b="0" i="0" u="none" strike="noStrike" kern="1200" dirty="0">
              <a:solidFill>
                <a:schemeClr val="tx1"/>
              </a:solidFill>
              <a:effectLst/>
              <a:latin typeface="+mn-lt"/>
              <a:ea typeface="+mn-ea"/>
              <a:cs typeface="+mn-cs"/>
            </a:endParaRPr>
          </a:p>
          <a:p>
            <a:pPr rtl="0" fontAlgn="base"/>
            <a:r>
              <a:rPr lang="en-NZ" sz="1200" b="0" i="0" u="none" strike="noStrike" kern="1200" dirty="0">
                <a:solidFill>
                  <a:schemeClr val="tx1"/>
                </a:solidFill>
                <a:effectLst/>
                <a:latin typeface="+mn-lt"/>
                <a:ea typeface="+mn-ea"/>
                <a:cs typeface="+mn-cs"/>
              </a:rPr>
              <a:t>Looking into pre-existing products that tackle the problem of cleaning up cat </a:t>
            </a:r>
            <a:r>
              <a:rPr lang="en-NZ" sz="1200" b="0" i="0" u="none" strike="noStrike" kern="1200" dirty="0" err="1">
                <a:solidFill>
                  <a:schemeClr val="tx1"/>
                </a:solidFill>
                <a:effectLst/>
                <a:latin typeface="+mn-lt"/>
                <a:ea typeface="+mn-ea"/>
                <a:cs typeface="+mn-cs"/>
              </a:rPr>
              <a:t>ahir</a:t>
            </a:r>
            <a:r>
              <a:rPr lang="en-NZ" sz="1200" b="0" i="0" u="none" strike="noStrike" kern="1200" dirty="0">
                <a:solidFill>
                  <a:schemeClr val="tx1"/>
                </a:solidFill>
                <a:effectLst/>
                <a:latin typeface="+mn-lt"/>
                <a:ea typeface="+mn-ea"/>
                <a:cs typeface="+mn-cs"/>
              </a:rPr>
              <a:t> </a:t>
            </a:r>
          </a:p>
          <a:p>
            <a:pPr lvl="1" rtl="0" fontAlgn="base"/>
            <a:r>
              <a:rPr lang="en-NZ" sz="1200" b="0" i="0" u="none" strike="noStrike" kern="1200" dirty="0">
                <a:solidFill>
                  <a:schemeClr val="tx1"/>
                </a:solidFill>
                <a:effectLst/>
                <a:latin typeface="+mn-lt"/>
                <a:ea typeface="+mn-ea"/>
                <a:cs typeface="+mn-cs"/>
              </a:rPr>
              <a:t>I had combined a few of the ideas that </a:t>
            </a:r>
            <a:r>
              <a:rPr lang="en-NZ" sz="1200" b="0" i="0" u="none" strike="noStrike" kern="1200" dirty="0" err="1">
                <a:solidFill>
                  <a:schemeClr val="tx1"/>
                </a:solidFill>
                <a:effectLst/>
                <a:latin typeface="+mn-lt"/>
                <a:ea typeface="+mn-ea"/>
                <a:cs typeface="+mn-cs"/>
              </a:rPr>
              <a:t>i</a:t>
            </a:r>
            <a:r>
              <a:rPr lang="en-NZ" sz="1200" b="0" i="0" u="none" strike="noStrike" kern="1200" dirty="0">
                <a:solidFill>
                  <a:schemeClr val="tx1"/>
                </a:solidFill>
                <a:effectLst/>
                <a:latin typeface="+mn-lt"/>
                <a:ea typeface="+mn-ea"/>
                <a:cs typeface="+mn-cs"/>
              </a:rPr>
              <a:t> had then prototyped, and then combined them to create the final product (</a:t>
            </a:r>
            <a:r>
              <a:rPr lang="en-NZ" sz="1200" b="0" i="0" u="none" strike="noStrike" kern="1200" dirty="0" err="1">
                <a:solidFill>
                  <a:schemeClr val="tx1"/>
                </a:solidFill>
                <a:effectLst/>
                <a:latin typeface="+mn-lt"/>
                <a:ea typeface="+mn-ea"/>
                <a:cs typeface="+mn-cs"/>
              </a:rPr>
              <a:t>artififact</a:t>
            </a:r>
            <a:r>
              <a:rPr lang="en-NZ"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334C3871-6A0C-374C-A993-B6771A415EBB}" type="slidenum">
              <a:rPr lang="en-US" smtClean="0"/>
              <a:t>9</a:t>
            </a:fld>
            <a:endParaRPr lang="en-US"/>
          </a:p>
        </p:txBody>
      </p:sp>
    </p:spTree>
    <p:extLst>
      <p:ext uri="{BB962C8B-B14F-4D97-AF65-F5344CB8AC3E}">
        <p14:creationId xmlns:p14="http://schemas.microsoft.com/office/powerpoint/2010/main" val="1954519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521B9-AF3E-4A68-52CA-F393235EF52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956B056-DBED-60A2-F055-9629D37862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ADE2EB3-925C-5632-B65E-C3951EAF4405}"/>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5" name="Footer Placeholder 4">
            <a:extLst>
              <a:ext uri="{FF2B5EF4-FFF2-40B4-BE49-F238E27FC236}">
                <a16:creationId xmlns:a16="http://schemas.microsoft.com/office/drawing/2014/main" id="{E6731DAD-3017-863F-8642-ACBD819EC6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A2B05-4793-E3B5-2FB9-3852CFE99178}"/>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1366841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453D-FB3C-D013-551E-0A08EA2032D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D09014-0ED2-0825-CDCA-607F578945B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C69869-E9DB-DC5F-7911-988B865C7B77}"/>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5" name="Footer Placeholder 4">
            <a:extLst>
              <a:ext uri="{FF2B5EF4-FFF2-40B4-BE49-F238E27FC236}">
                <a16:creationId xmlns:a16="http://schemas.microsoft.com/office/drawing/2014/main" id="{A8F602AC-6848-CC65-657E-ABBA434958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DBE3D1-9224-BA79-B682-2C958FC869F9}"/>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313344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C73ABC-8DCD-A780-1B40-C9AEE719F3E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070ED5-4A7A-D46E-93EC-41B24FA9CC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B599C8-77A9-18A1-5384-0FBF9FAA7A5C}"/>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5" name="Footer Placeholder 4">
            <a:extLst>
              <a:ext uri="{FF2B5EF4-FFF2-40B4-BE49-F238E27FC236}">
                <a16:creationId xmlns:a16="http://schemas.microsoft.com/office/drawing/2014/main" id="{43203B0D-85A9-5EA7-A3CB-A582ECFEC5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F6C6BE-A713-8790-61F3-8967DA01A433}"/>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1713389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C59A7-8F32-BA5D-AC99-50F960FEC46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3F7BE25-907F-5A19-C280-EFC42AD7471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C9714EE-552C-53DB-86C4-8232D6D452DF}"/>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5" name="Footer Placeholder 4">
            <a:extLst>
              <a:ext uri="{FF2B5EF4-FFF2-40B4-BE49-F238E27FC236}">
                <a16:creationId xmlns:a16="http://schemas.microsoft.com/office/drawing/2014/main" id="{AC312C58-5120-4A1D-82AF-973A184F2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95C9A9-7DB3-B2EB-1777-593291A736D6}"/>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925191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F13D6-1EF7-EA61-3ED1-968EB52F208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CE14186-0687-B87D-513A-7C53AFA390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855F896-7615-7814-0814-1A4C04129AB7}"/>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5" name="Footer Placeholder 4">
            <a:extLst>
              <a:ext uri="{FF2B5EF4-FFF2-40B4-BE49-F238E27FC236}">
                <a16:creationId xmlns:a16="http://schemas.microsoft.com/office/drawing/2014/main" id="{9C741FB9-0499-40AD-215D-CC57AE6CB8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3BF2BA-465B-8D1A-6AF4-AE48A78B4DDD}"/>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4190971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B4F33-0283-1358-69EC-5C069769F37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136C770-C12B-7D78-C887-63E5FA38FB7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6FDC149-B22D-EFF3-835E-34385905074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D29F04D-05D6-FD8B-DCA7-F558393BEFF2}"/>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6" name="Footer Placeholder 5">
            <a:extLst>
              <a:ext uri="{FF2B5EF4-FFF2-40B4-BE49-F238E27FC236}">
                <a16:creationId xmlns:a16="http://schemas.microsoft.com/office/drawing/2014/main" id="{60BAD3AC-9BDA-915E-5019-E9FDF286A9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FA781-EEDC-F68F-35B0-F52FDE5A42BA}"/>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3174686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1E035-1964-FC1F-0709-68C8EB70E90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2080581-B2AA-79C9-BA59-D9BBB18C90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CB50098-6B9F-D5F7-FE16-0127A4750C4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B7FF932-FA36-9C84-E04D-7FD0E1CFF0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58789B-7A65-7E45-4F56-9B31EE6DEE0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BCD1254-D97D-DBCA-4915-782E623789A2}"/>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8" name="Footer Placeholder 7">
            <a:extLst>
              <a:ext uri="{FF2B5EF4-FFF2-40B4-BE49-F238E27FC236}">
                <a16:creationId xmlns:a16="http://schemas.microsoft.com/office/drawing/2014/main" id="{CE7070CD-B949-45CB-946D-3E6680407D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8D7AF6-10BD-BB6B-3EEE-5B859F3F09F3}"/>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193727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94E8-4111-F03A-F20E-70184F3CC4B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B64BC92-C99E-9508-8A8E-A984CE7621D1}"/>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4" name="Footer Placeholder 3">
            <a:extLst>
              <a:ext uri="{FF2B5EF4-FFF2-40B4-BE49-F238E27FC236}">
                <a16:creationId xmlns:a16="http://schemas.microsoft.com/office/drawing/2014/main" id="{72203B11-0176-66BA-60C7-72EE928F55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5C1BA9D-03DE-6140-32F3-08393D9D2FA6}"/>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4187968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72C92F-32A1-0551-CFEA-B64084C3F083}"/>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3" name="Footer Placeholder 2">
            <a:extLst>
              <a:ext uri="{FF2B5EF4-FFF2-40B4-BE49-F238E27FC236}">
                <a16:creationId xmlns:a16="http://schemas.microsoft.com/office/drawing/2014/main" id="{5F8ACABC-00E0-A4E0-B3A7-8A12D99307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CD10FB-9DE7-45D6-D609-0834A30D8688}"/>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854018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E1813-6698-5829-D9B5-D0249CB894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D6EFC4C-57F8-416E-A4F9-5DEBA8D5E1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DBEAB10-3798-C59C-2970-B55B0E8DEA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9F2D416-4462-6AC3-BBDA-091275B722D8}"/>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6" name="Footer Placeholder 5">
            <a:extLst>
              <a:ext uri="{FF2B5EF4-FFF2-40B4-BE49-F238E27FC236}">
                <a16:creationId xmlns:a16="http://schemas.microsoft.com/office/drawing/2014/main" id="{FB5A2F81-C32A-36AA-D64A-00EABEFC51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3C22BD-0D10-B431-036A-1A7ED3F81ADC}"/>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3866140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D282-4FFE-F513-E959-16AF104CA31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8CB7DD6-DE80-BE56-05D6-A95BAFC00E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232C094-2AFB-8897-3547-F2BD6DAB1E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C655DFA-92C5-21E2-2152-935384BA34FD}"/>
              </a:ext>
            </a:extLst>
          </p:cNvPr>
          <p:cNvSpPr>
            <a:spLocks noGrp="1"/>
          </p:cNvSpPr>
          <p:nvPr>
            <p:ph type="dt" sz="half" idx="10"/>
          </p:nvPr>
        </p:nvSpPr>
        <p:spPr/>
        <p:txBody>
          <a:bodyPr/>
          <a:lstStyle/>
          <a:p>
            <a:fld id="{CEE49CA3-9BEB-F148-BD1B-8453DD0197FD}" type="datetimeFigureOut">
              <a:rPr lang="en-US" smtClean="0"/>
              <a:t>6/6/2022</a:t>
            </a:fld>
            <a:endParaRPr lang="en-US"/>
          </a:p>
        </p:txBody>
      </p:sp>
      <p:sp>
        <p:nvSpPr>
          <p:cNvPr id="6" name="Footer Placeholder 5">
            <a:extLst>
              <a:ext uri="{FF2B5EF4-FFF2-40B4-BE49-F238E27FC236}">
                <a16:creationId xmlns:a16="http://schemas.microsoft.com/office/drawing/2014/main" id="{F2BD7EEE-5B5C-C06D-08EE-2A4316CBB1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B5B570-F13C-B9F6-2C9B-CD103AFDB6D3}"/>
              </a:ext>
            </a:extLst>
          </p:cNvPr>
          <p:cNvSpPr>
            <a:spLocks noGrp="1"/>
          </p:cNvSpPr>
          <p:nvPr>
            <p:ph type="sldNum" sz="quarter" idx="12"/>
          </p:nvPr>
        </p:nvSpPr>
        <p:spPr/>
        <p:txBody>
          <a:bodyPr/>
          <a:lstStyle/>
          <a:p>
            <a:fld id="{9BECC331-E6CC-4A44-9647-ED110EC97C82}" type="slidenum">
              <a:rPr lang="en-US" smtClean="0"/>
              <a:t>‹#›</a:t>
            </a:fld>
            <a:endParaRPr lang="en-US"/>
          </a:p>
        </p:txBody>
      </p:sp>
    </p:spTree>
    <p:extLst>
      <p:ext uri="{BB962C8B-B14F-4D97-AF65-F5344CB8AC3E}">
        <p14:creationId xmlns:p14="http://schemas.microsoft.com/office/powerpoint/2010/main" val="3475781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80C6E1-8EAF-198E-6B1D-EAD031D205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A0FC936-1168-5605-E8F2-44C18C69BF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D0BA855-5EC1-2E8C-4DEA-E4CCFC5D54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49CA3-9BEB-F148-BD1B-8453DD0197FD}" type="datetimeFigureOut">
              <a:rPr lang="en-US" smtClean="0"/>
              <a:t>6/6/2022</a:t>
            </a:fld>
            <a:endParaRPr lang="en-US"/>
          </a:p>
        </p:txBody>
      </p:sp>
      <p:sp>
        <p:nvSpPr>
          <p:cNvPr id="5" name="Footer Placeholder 4">
            <a:extLst>
              <a:ext uri="{FF2B5EF4-FFF2-40B4-BE49-F238E27FC236}">
                <a16:creationId xmlns:a16="http://schemas.microsoft.com/office/drawing/2014/main" id="{08720EAB-BED1-2250-BBDE-61E3DAF846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519656-C34D-92B0-DF37-F9D34F31AF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ECC331-E6CC-4A44-9647-ED110EC97C82}" type="slidenum">
              <a:rPr lang="en-US" smtClean="0"/>
              <a:t>‹#›</a:t>
            </a:fld>
            <a:endParaRPr lang="en-US"/>
          </a:p>
        </p:txBody>
      </p:sp>
    </p:spTree>
    <p:extLst>
      <p:ext uri="{BB962C8B-B14F-4D97-AF65-F5344CB8AC3E}">
        <p14:creationId xmlns:p14="http://schemas.microsoft.com/office/powerpoint/2010/main" val="2509361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4E2E2F-EA52-8122-8F2D-1DC883F46C9F}"/>
              </a:ext>
            </a:extLst>
          </p:cNvPr>
          <p:cNvSpPr txBox="1"/>
          <p:nvPr/>
        </p:nvSpPr>
        <p:spPr>
          <a:xfrm>
            <a:off x="6515497" y="2228616"/>
            <a:ext cx="5415245" cy="1569660"/>
          </a:xfrm>
          <a:prstGeom prst="rect">
            <a:avLst/>
          </a:prstGeom>
          <a:noFill/>
        </p:spPr>
        <p:txBody>
          <a:bodyPr wrap="square" rtlCol="0">
            <a:spAutoFit/>
          </a:bodyPr>
          <a:lstStyle/>
          <a:p>
            <a:r>
              <a:rPr lang="en-US" sz="4800" b="1" dirty="0">
                <a:latin typeface="Quicksand" pitchFamily="2" charset="0"/>
              </a:rPr>
              <a:t>Cat hair cleaning product  </a:t>
            </a:r>
          </a:p>
        </p:txBody>
      </p:sp>
      <p:sp>
        <p:nvSpPr>
          <p:cNvPr id="5" name="TextBox 4">
            <a:extLst>
              <a:ext uri="{FF2B5EF4-FFF2-40B4-BE49-F238E27FC236}">
                <a16:creationId xmlns:a16="http://schemas.microsoft.com/office/drawing/2014/main" id="{50BD01BA-5CCF-4342-9908-D44CCD123B7F}"/>
              </a:ext>
            </a:extLst>
          </p:cNvPr>
          <p:cNvSpPr txBox="1"/>
          <p:nvPr/>
        </p:nvSpPr>
        <p:spPr>
          <a:xfrm>
            <a:off x="6515496" y="4262152"/>
            <a:ext cx="5415245" cy="461665"/>
          </a:xfrm>
          <a:prstGeom prst="rect">
            <a:avLst/>
          </a:prstGeom>
          <a:noFill/>
        </p:spPr>
        <p:txBody>
          <a:bodyPr wrap="square" rtlCol="0">
            <a:spAutoFit/>
          </a:bodyPr>
          <a:lstStyle/>
          <a:p>
            <a:r>
              <a:rPr lang="en-US" sz="2400" b="1" dirty="0">
                <a:latin typeface="Quicksand SemiBold" pitchFamily="2" charset="0"/>
              </a:rPr>
              <a:t>Emily Chin</a:t>
            </a:r>
          </a:p>
        </p:txBody>
      </p:sp>
      <p:pic>
        <p:nvPicPr>
          <p:cNvPr id="6" name="Picture 5">
            <a:extLst>
              <a:ext uri="{FF2B5EF4-FFF2-40B4-BE49-F238E27FC236}">
                <a16:creationId xmlns:a16="http://schemas.microsoft.com/office/drawing/2014/main" id="{5301DA12-C0EF-4C6F-8C3C-13558C14F453}"/>
              </a:ext>
            </a:extLst>
          </p:cNvPr>
          <p:cNvPicPr>
            <a:picLocks noChangeAspect="1"/>
          </p:cNvPicPr>
          <p:nvPr/>
        </p:nvPicPr>
        <p:blipFill>
          <a:blip r:embed="rId3"/>
          <a:stretch>
            <a:fillRect/>
          </a:stretch>
        </p:blipFill>
        <p:spPr>
          <a:xfrm>
            <a:off x="644746" y="1377043"/>
            <a:ext cx="5451254" cy="4103914"/>
          </a:xfrm>
          <a:prstGeom prst="rect">
            <a:avLst/>
          </a:prstGeom>
        </p:spPr>
      </p:pic>
    </p:spTree>
    <p:extLst>
      <p:ext uri="{BB962C8B-B14F-4D97-AF65-F5344CB8AC3E}">
        <p14:creationId xmlns:p14="http://schemas.microsoft.com/office/powerpoint/2010/main" val="3702156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566EA5B-AEE7-555B-059A-644211F24DDD}"/>
              </a:ext>
            </a:extLst>
          </p:cNvPr>
          <p:cNvSpPr txBox="1"/>
          <p:nvPr/>
        </p:nvSpPr>
        <p:spPr>
          <a:xfrm>
            <a:off x="5822526" y="3293533"/>
            <a:ext cx="546947" cy="830997"/>
          </a:xfrm>
          <a:prstGeom prst="rect">
            <a:avLst/>
          </a:prstGeom>
          <a:noFill/>
        </p:spPr>
        <p:txBody>
          <a:bodyPr wrap="square">
            <a:spAutoFit/>
          </a:bodyPr>
          <a:lstStyle/>
          <a:p>
            <a:r>
              <a:rPr lang="en-US" sz="4800" dirty="0">
                <a:latin typeface="Quicksand" pitchFamily="2" charset="0"/>
              </a:rPr>
              <a:t>+</a:t>
            </a:r>
          </a:p>
        </p:txBody>
      </p:sp>
      <p:pic>
        <p:nvPicPr>
          <p:cNvPr id="17" name="Picture 16" descr="Letter&#10;&#10;Description automatically generated with low confidence">
            <a:extLst>
              <a:ext uri="{FF2B5EF4-FFF2-40B4-BE49-F238E27FC236}">
                <a16:creationId xmlns:a16="http://schemas.microsoft.com/office/drawing/2014/main" id="{DE0AAC93-5ADE-2DAA-D76B-CA2B3A95A4BF}"/>
              </a:ext>
            </a:extLst>
          </p:cNvPr>
          <p:cNvPicPr>
            <a:picLocks noChangeAspect="1"/>
          </p:cNvPicPr>
          <p:nvPr/>
        </p:nvPicPr>
        <p:blipFill>
          <a:blip r:embed="rId3"/>
          <a:stretch>
            <a:fillRect/>
          </a:stretch>
        </p:blipFill>
        <p:spPr>
          <a:xfrm>
            <a:off x="523552" y="1500645"/>
            <a:ext cx="4816091" cy="3856710"/>
          </a:xfrm>
          <a:prstGeom prst="rect">
            <a:avLst/>
          </a:prstGeom>
        </p:spPr>
      </p:pic>
      <p:pic>
        <p:nvPicPr>
          <p:cNvPr id="19" name="Picture 18" descr="Diagram, engineering drawing&#10;&#10;Description automatically generated">
            <a:extLst>
              <a:ext uri="{FF2B5EF4-FFF2-40B4-BE49-F238E27FC236}">
                <a16:creationId xmlns:a16="http://schemas.microsoft.com/office/drawing/2014/main" id="{8DAAB4A6-5A89-8427-1A4A-045C6EC99CA0}"/>
              </a:ext>
            </a:extLst>
          </p:cNvPr>
          <p:cNvPicPr>
            <a:picLocks noChangeAspect="1"/>
          </p:cNvPicPr>
          <p:nvPr/>
        </p:nvPicPr>
        <p:blipFill>
          <a:blip r:embed="rId4"/>
          <a:stretch>
            <a:fillRect/>
          </a:stretch>
        </p:blipFill>
        <p:spPr>
          <a:xfrm>
            <a:off x="6501223" y="1500645"/>
            <a:ext cx="5005084" cy="3923127"/>
          </a:xfrm>
          <a:prstGeom prst="rect">
            <a:avLst/>
          </a:prstGeom>
        </p:spPr>
      </p:pic>
      <p:sp>
        <p:nvSpPr>
          <p:cNvPr id="21" name="TextBox 20">
            <a:extLst>
              <a:ext uri="{FF2B5EF4-FFF2-40B4-BE49-F238E27FC236}">
                <a16:creationId xmlns:a16="http://schemas.microsoft.com/office/drawing/2014/main" id="{0D439FD8-0C01-B644-CBA9-B18185567032}"/>
              </a:ext>
            </a:extLst>
          </p:cNvPr>
          <p:cNvSpPr txBox="1"/>
          <p:nvPr/>
        </p:nvSpPr>
        <p:spPr>
          <a:xfrm>
            <a:off x="1388973" y="5422395"/>
            <a:ext cx="3170239" cy="369332"/>
          </a:xfrm>
          <a:prstGeom prst="rect">
            <a:avLst/>
          </a:prstGeom>
          <a:noFill/>
        </p:spPr>
        <p:txBody>
          <a:bodyPr wrap="square">
            <a:spAutoFit/>
          </a:bodyPr>
          <a:lstStyle/>
          <a:p>
            <a:r>
              <a:rPr lang="en-US" dirty="0">
                <a:latin typeface="Quicksand SemiBold" pitchFamily="2" charset="0"/>
              </a:rPr>
              <a:t>Robot Vacuum for Cat hair</a:t>
            </a:r>
          </a:p>
        </p:txBody>
      </p:sp>
      <p:sp>
        <p:nvSpPr>
          <p:cNvPr id="23" name="TextBox 22">
            <a:extLst>
              <a:ext uri="{FF2B5EF4-FFF2-40B4-BE49-F238E27FC236}">
                <a16:creationId xmlns:a16="http://schemas.microsoft.com/office/drawing/2014/main" id="{2B9B4AAB-548A-EAB9-ACE8-A1A42CCCF6C1}"/>
              </a:ext>
            </a:extLst>
          </p:cNvPr>
          <p:cNvSpPr txBox="1"/>
          <p:nvPr/>
        </p:nvSpPr>
        <p:spPr>
          <a:xfrm>
            <a:off x="7989265" y="5427500"/>
            <a:ext cx="2813762" cy="369332"/>
          </a:xfrm>
          <a:prstGeom prst="rect">
            <a:avLst/>
          </a:prstGeom>
          <a:noFill/>
        </p:spPr>
        <p:txBody>
          <a:bodyPr wrap="square">
            <a:spAutoFit/>
          </a:bodyPr>
          <a:lstStyle/>
          <a:p>
            <a:r>
              <a:rPr lang="en-NZ" dirty="0">
                <a:latin typeface="Quicksand SemiBold" pitchFamily="2" charset="0"/>
              </a:rPr>
              <a:t>Brush/Lint roller fusion</a:t>
            </a:r>
          </a:p>
        </p:txBody>
      </p:sp>
      <p:sp>
        <p:nvSpPr>
          <p:cNvPr id="9" name="TextBox 8">
            <a:extLst>
              <a:ext uri="{FF2B5EF4-FFF2-40B4-BE49-F238E27FC236}">
                <a16:creationId xmlns:a16="http://schemas.microsoft.com/office/drawing/2014/main" id="{E578C1BD-0E86-4BC3-BA89-2FB68CE5DE7C}"/>
              </a:ext>
            </a:extLst>
          </p:cNvPr>
          <p:cNvSpPr txBox="1"/>
          <p:nvPr/>
        </p:nvSpPr>
        <p:spPr>
          <a:xfrm>
            <a:off x="800100" y="400050"/>
            <a:ext cx="2173993" cy="523220"/>
          </a:xfrm>
          <a:prstGeom prst="rect">
            <a:avLst/>
          </a:prstGeom>
          <a:noFill/>
        </p:spPr>
        <p:txBody>
          <a:bodyPr wrap="none" rtlCol="0">
            <a:spAutoFit/>
          </a:bodyPr>
          <a:lstStyle/>
          <a:p>
            <a:r>
              <a:rPr lang="en-US" sz="2800" b="1" dirty="0">
                <a:latin typeface="Quicksand" pitchFamily="2" charset="77"/>
              </a:rPr>
              <a:t>Prototypes</a:t>
            </a:r>
            <a:r>
              <a:rPr lang="en-US" dirty="0"/>
              <a:t> </a:t>
            </a:r>
          </a:p>
        </p:txBody>
      </p:sp>
    </p:spTree>
    <p:extLst>
      <p:ext uri="{BB962C8B-B14F-4D97-AF65-F5344CB8AC3E}">
        <p14:creationId xmlns:p14="http://schemas.microsoft.com/office/powerpoint/2010/main" val="325005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19B2D848-553F-4C38-B394-9251D93B4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976" y="2143751"/>
            <a:ext cx="4164141" cy="31244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F34FE1-A019-4212-8983-399AB627FC1F}"/>
              </a:ext>
            </a:extLst>
          </p:cNvPr>
          <p:cNvPicPr>
            <a:picLocks noChangeAspect="1"/>
          </p:cNvPicPr>
          <p:nvPr/>
        </p:nvPicPr>
        <p:blipFill>
          <a:blip r:embed="rId4"/>
          <a:stretch>
            <a:fillRect/>
          </a:stretch>
        </p:blipFill>
        <p:spPr>
          <a:xfrm>
            <a:off x="707430" y="2937649"/>
            <a:ext cx="4374641" cy="3165608"/>
          </a:xfrm>
          <a:prstGeom prst="rect">
            <a:avLst/>
          </a:prstGeom>
        </p:spPr>
      </p:pic>
      <p:pic>
        <p:nvPicPr>
          <p:cNvPr id="8" name="Picture 7">
            <a:extLst>
              <a:ext uri="{FF2B5EF4-FFF2-40B4-BE49-F238E27FC236}">
                <a16:creationId xmlns:a16="http://schemas.microsoft.com/office/drawing/2014/main" id="{6A537EFB-B9FD-4CC7-93AB-3310068EF5A9}"/>
              </a:ext>
            </a:extLst>
          </p:cNvPr>
          <p:cNvPicPr>
            <a:picLocks noChangeAspect="1"/>
          </p:cNvPicPr>
          <p:nvPr/>
        </p:nvPicPr>
        <p:blipFill>
          <a:blip r:embed="rId5"/>
          <a:stretch>
            <a:fillRect/>
          </a:stretch>
        </p:blipFill>
        <p:spPr>
          <a:xfrm>
            <a:off x="4383314" y="2143751"/>
            <a:ext cx="5089194" cy="3726588"/>
          </a:xfrm>
          <a:prstGeom prst="rect">
            <a:avLst/>
          </a:prstGeom>
        </p:spPr>
      </p:pic>
      <p:pic>
        <p:nvPicPr>
          <p:cNvPr id="10" name="Picture 9" descr="Logo&#10;&#10;Description automatically generated with medium confidence">
            <a:extLst>
              <a:ext uri="{FF2B5EF4-FFF2-40B4-BE49-F238E27FC236}">
                <a16:creationId xmlns:a16="http://schemas.microsoft.com/office/drawing/2014/main" id="{D5917CC8-E12F-458F-81E8-44D9819A9BD3}"/>
              </a:ext>
            </a:extLst>
          </p:cNvPr>
          <p:cNvPicPr>
            <a:picLocks noChangeAspect="1"/>
          </p:cNvPicPr>
          <p:nvPr/>
        </p:nvPicPr>
        <p:blipFill>
          <a:blip r:embed="rId6"/>
          <a:stretch>
            <a:fillRect/>
          </a:stretch>
        </p:blipFill>
        <p:spPr>
          <a:xfrm>
            <a:off x="651345" y="754743"/>
            <a:ext cx="10711543" cy="6025243"/>
          </a:xfrm>
          <a:prstGeom prst="rect">
            <a:avLst/>
          </a:prstGeom>
        </p:spPr>
      </p:pic>
      <p:sp>
        <p:nvSpPr>
          <p:cNvPr id="17" name="TextBox 16">
            <a:extLst>
              <a:ext uri="{FF2B5EF4-FFF2-40B4-BE49-F238E27FC236}">
                <a16:creationId xmlns:a16="http://schemas.microsoft.com/office/drawing/2014/main" id="{0EFD01CD-F7E5-4CB8-9BC4-D4F03D576BA5}"/>
              </a:ext>
            </a:extLst>
          </p:cNvPr>
          <p:cNvSpPr txBox="1"/>
          <p:nvPr/>
        </p:nvSpPr>
        <p:spPr>
          <a:xfrm>
            <a:off x="800100" y="400050"/>
            <a:ext cx="2302233" cy="523220"/>
          </a:xfrm>
          <a:prstGeom prst="rect">
            <a:avLst/>
          </a:prstGeom>
          <a:noFill/>
        </p:spPr>
        <p:txBody>
          <a:bodyPr wrap="none" rtlCol="0">
            <a:spAutoFit/>
          </a:bodyPr>
          <a:lstStyle/>
          <a:p>
            <a:r>
              <a:rPr lang="en-US" sz="2800" b="1" dirty="0">
                <a:latin typeface="Quicksand" pitchFamily="2" charset="77"/>
              </a:rPr>
              <a:t>Final design</a:t>
            </a:r>
            <a:r>
              <a:rPr lang="en-US" dirty="0"/>
              <a:t> </a:t>
            </a:r>
          </a:p>
        </p:txBody>
      </p:sp>
    </p:spTree>
    <p:extLst>
      <p:ext uri="{BB962C8B-B14F-4D97-AF65-F5344CB8AC3E}">
        <p14:creationId xmlns:p14="http://schemas.microsoft.com/office/powerpoint/2010/main" val="2224893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ABCC3B-1B3B-4F26-B2CA-4BBC695FCDFE}"/>
              </a:ext>
            </a:extLst>
          </p:cNvPr>
          <p:cNvSpPr txBox="1"/>
          <p:nvPr/>
        </p:nvSpPr>
        <p:spPr>
          <a:xfrm>
            <a:off x="800100" y="400050"/>
            <a:ext cx="2302233" cy="523220"/>
          </a:xfrm>
          <a:prstGeom prst="rect">
            <a:avLst/>
          </a:prstGeom>
          <a:noFill/>
        </p:spPr>
        <p:txBody>
          <a:bodyPr wrap="none" rtlCol="0">
            <a:spAutoFit/>
          </a:bodyPr>
          <a:lstStyle/>
          <a:p>
            <a:r>
              <a:rPr lang="en-US" sz="2800" b="1" dirty="0">
                <a:latin typeface="Quicksand" pitchFamily="2" charset="77"/>
              </a:rPr>
              <a:t>Final design</a:t>
            </a:r>
            <a:r>
              <a:rPr lang="en-US" dirty="0"/>
              <a:t> </a:t>
            </a:r>
          </a:p>
        </p:txBody>
      </p:sp>
      <p:pic>
        <p:nvPicPr>
          <p:cNvPr id="8" name="Picture 4">
            <a:extLst>
              <a:ext uri="{FF2B5EF4-FFF2-40B4-BE49-F238E27FC236}">
                <a16:creationId xmlns:a16="http://schemas.microsoft.com/office/drawing/2014/main" id="{6ACDF113-4DD5-492E-A286-AFDAE6219A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692" t="16737" r="8011"/>
          <a:stretch/>
        </p:blipFill>
        <p:spPr bwMode="auto">
          <a:xfrm>
            <a:off x="721991" y="3665016"/>
            <a:ext cx="3636021" cy="27929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4DFD26-0167-4AC1-A18C-1148F51EC1D6}"/>
              </a:ext>
            </a:extLst>
          </p:cNvPr>
          <p:cNvPicPr>
            <a:picLocks noChangeAspect="1"/>
          </p:cNvPicPr>
          <p:nvPr/>
        </p:nvPicPr>
        <p:blipFill rotWithShape="1">
          <a:blip r:embed="rId4"/>
          <a:srcRect l="5145" t="8829" r="5145" b="7619"/>
          <a:stretch/>
        </p:blipFill>
        <p:spPr>
          <a:xfrm>
            <a:off x="721991" y="1037406"/>
            <a:ext cx="3636021" cy="2467429"/>
          </a:xfrm>
          <a:prstGeom prst="rect">
            <a:avLst/>
          </a:prstGeom>
        </p:spPr>
      </p:pic>
      <p:pic>
        <p:nvPicPr>
          <p:cNvPr id="4100" name="Picture 4">
            <a:extLst>
              <a:ext uri="{FF2B5EF4-FFF2-40B4-BE49-F238E27FC236}">
                <a16:creationId xmlns:a16="http://schemas.microsoft.com/office/drawing/2014/main" id="{D27AC5AF-9F36-4F58-B01F-7BEF31BE021A}"/>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610366" y="1765499"/>
            <a:ext cx="6759115" cy="3799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473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2D8064FB-245E-484A-BCBA-6C41973C5EFF}"/>
              </a:ext>
            </a:extLst>
          </p:cNvPr>
          <p:cNvPicPr>
            <a:picLocks noChangeAspect="1"/>
          </p:cNvPicPr>
          <p:nvPr/>
        </p:nvPicPr>
        <p:blipFill>
          <a:blip r:embed="rId3"/>
          <a:stretch>
            <a:fillRect/>
          </a:stretch>
        </p:blipFill>
        <p:spPr>
          <a:xfrm>
            <a:off x="380704" y="237341"/>
            <a:ext cx="11430592" cy="6383318"/>
          </a:xfrm>
          <a:prstGeom prst="rect">
            <a:avLst/>
          </a:prstGeom>
        </p:spPr>
      </p:pic>
      <p:sp>
        <p:nvSpPr>
          <p:cNvPr id="5" name="TextBox 4">
            <a:extLst>
              <a:ext uri="{FF2B5EF4-FFF2-40B4-BE49-F238E27FC236}">
                <a16:creationId xmlns:a16="http://schemas.microsoft.com/office/drawing/2014/main" id="{66363A99-5411-4B05-A071-35858B430C02}"/>
              </a:ext>
            </a:extLst>
          </p:cNvPr>
          <p:cNvSpPr txBox="1"/>
          <p:nvPr/>
        </p:nvSpPr>
        <p:spPr>
          <a:xfrm>
            <a:off x="800100" y="400050"/>
            <a:ext cx="2302233" cy="523220"/>
          </a:xfrm>
          <a:prstGeom prst="rect">
            <a:avLst/>
          </a:prstGeom>
          <a:noFill/>
        </p:spPr>
        <p:txBody>
          <a:bodyPr wrap="none" rtlCol="0">
            <a:spAutoFit/>
          </a:bodyPr>
          <a:lstStyle/>
          <a:p>
            <a:r>
              <a:rPr lang="en-US" sz="2800" b="1" dirty="0">
                <a:latin typeface="Quicksand" pitchFamily="2" charset="77"/>
              </a:rPr>
              <a:t>Final design</a:t>
            </a:r>
            <a:r>
              <a:rPr lang="en-US" dirty="0"/>
              <a:t> </a:t>
            </a:r>
          </a:p>
        </p:txBody>
      </p:sp>
    </p:spTree>
    <p:extLst>
      <p:ext uri="{BB962C8B-B14F-4D97-AF65-F5344CB8AC3E}">
        <p14:creationId xmlns:p14="http://schemas.microsoft.com/office/powerpoint/2010/main" val="3944893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2516706-23A0-4EA0-BA3A-5EC3733D6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561" y="1485900"/>
            <a:ext cx="58293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293AC5-67B6-4E0C-8B57-31B9D18D61FA}"/>
              </a:ext>
            </a:extLst>
          </p:cNvPr>
          <p:cNvSpPr txBox="1"/>
          <p:nvPr/>
        </p:nvSpPr>
        <p:spPr>
          <a:xfrm>
            <a:off x="764866" y="5372100"/>
            <a:ext cx="1797287" cy="253916"/>
          </a:xfrm>
          <a:prstGeom prst="rect">
            <a:avLst/>
          </a:prstGeom>
          <a:noFill/>
        </p:spPr>
        <p:txBody>
          <a:bodyPr wrap="none" rtlCol="0">
            <a:spAutoFit/>
          </a:bodyPr>
          <a:lstStyle/>
          <a:p>
            <a:r>
              <a:rPr lang="en-NZ" sz="1050" b="0" i="0" strike="noStrike" dirty="0">
                <a:effectLst/>
                <a:latin typeface="Quicksand" pitchFamily="2" charset="0"/>
              </a:rPr>
              <a:t>Credit: iStock/Ekaterina79</a:t>
            </a:r>
            <a:endParaRPr lang="en-NZ" sz="1050" dirty="0">
              <a:latin typeface="Quicksand" pitchFamily="2" charset="0"/>
            </a:endParaRPr>
          </a:p>
        </p:txBody>
      </p:sp>
      <p:sp>
        <p:nvSpPr>
          <p:cNvPr id="6" name="TextBox 5">
            <a:extLst>
              <a:ext uri="{FF2B5EF4-FFF2-40B4-BE49-F238E27FC236}">
                <a16:creationId xmlns:a16="http://schemas.microsoft.com/office/drawing/2014/main" id="{10C7747C-2102-4573-876E-AF16594DC3EC}"/>
              </a:ext>
            </a:extLst>
          </p:cNvPr>
          <p:cNvSpPr txBox="1"/>
          <p:nvPr/>
        </p:nvSpPr>
        <p:spPr>
          <a:xfrm>
            <a:off x="800100" y="400050"/>
            <a:ext cx="3836307" cy="523220"/>
          </a:xfrm>
          <a:prstGeom prst="rect">
            <a:avLst/>
          </a:prstGeom>
          <a:noFill/>
        </p:spPr>
        <p:txBody>
          <a:bodyPr wrap="none" rtlCol="0">
            <a:spAutoFit/>
          </a:bodyPr>
          <a:lstStyle/>
          <a:p>
            <a:r>
              <a:rPr lang="en-US" sz="2800" b="1" dirty="0">
                <a:latin typeface="Quicksand" pitchFamily="2" charset="77"/>
              </a:rPr>
              <a:t>Why not Lint rollers?</a:t>
            </a:r>
            <a:r>
              <a:rPr lang="en-US" dirty="0"/>
              <a:t> </a:t>
            </a:r>
          </a:p>
        </p:txBody>
      </p:sp>
      <p:sp>
        <p:nvSpPr>
          <p:cNvPr id="7" name="TextBox 6">
            <a:extLst>
              <a:ext uri="{FF2B5EF4-FFF2-40B4-BE49-F238E27FC236}">
                <a16:creationId xmlns:a16="http://schemas.microsoft.com/office/drawing/2014/main" id="{C84767F9-FA1D-4742-98E0-8FAE671212B9}"/>
              </a:ext>
            </a:extLst>
          </p:cNvPr>
          <p:cNvSpPr txBox="1"/>
          <p:nvPr/>
        </p:nvSpPr>
        <p:spPr>
          <a:xfrm>
            <a:off x="7470326" y="1485900"/>
            <a:ext cx="3175096" cy="2246769"/>
          </a:xfrm>
          <a:prstGeom prst="rect">
            <a:avLst/>
          </a:prstGeom>
          <a:noFill/>
        </p:spPr>
        <p:txBody>
          <a:bodyPr wrap="square" rtlCol="0">
            <a:spAutoFit/>
          </a:bodyPr>
          <a:lstStyle/>
          <a:p>
            <a:pPr marL="285750" indent="-285750">
              <a:buFontTx/>
              <a:buChar char="-"/>
            </a:pPr>
            <a:r>
              <a:rPr lang="en-US" sz="2000" dirty="0">
                <a:latin typeface="Quicksand" pitchFamily="2" charset="0"/>
              </a:rPr>
              <a:t>Popular choice for cat owners</a:t>
            </a:r>
          </a:p>
          <a:p>
            <a:pPr marL="285750" indent="-285750">
              <a:buFontTx/>
              <a:buChar char="-"/>
            </a:pPr>
            <a:r>
              <a:rPr lang="en-US" sz="2000" dirty="0">
                <a:latin typeface="Quicksand" pitchFamily="2" charset="0"/>
              </a:rPr>
              <a:t>Unsustainable</a:t>
            </a:r>
          </a:p>
          <a:p>
            <a:pPr marL="285750" indent="-285750">
              <a:buFontTx/>
              <a:buChar char="-"/>
            </a:pPr>
            <a:r>
              <a:rPr lang="en-US" sz="2000" dirty="0">
                <a:latin typeface="Quicksand" pitchFamily="2" charset="0"/>
              </a:rPr>
              <a:t>Made from polypropylene (PP) plastic</a:t>
            </a:r>
          </a:p>
          <a:p>
            <a:pPr marL="285750" indent="-285750">
              <a:buFontTx/>
              <a:buChar char="-"/>
            </a:pPr>
            <a:r>
              <a:rPr lang="en-US" sz="2000" dirty="0">
                <a:latin typeface="Quicksand" pitchFamily="2" charset="0"/>
              </a:rPr>
              <a:t>Not as attractive</a:t>
            </a:r>
          </a:p>
        </p:txBody>
      </p:sp>
    </p:spTree>
    <p:extLst>
      <p:ext uri="{BB962C8B-B14F-4D97-AF65-F5344CB8AC3E}">
        <p14:creationId xmlns:p14="http://schemas.microsoft.com/office/powerpoint/2010/main" val="2168126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BAA425-91E4-40E8-891E-F72904AD7E93}"/>
              </a:ext>
            </a:extLst>
          </p:cNvPr>
          <p:cNvSpPr txBox="1"/>
          <p:nvPr/>
        </p:nvSpPr>
        <p:spPr>
          <a:xfrm>
            <a:off x="800100" y="400050"/>
            <a:ext cx="5448928" cy="523220"/>
          </a:xfrm>
          <a:prstGeom prst="rect">
            <a:avLst/>
          </a:prstGeom>
          <a:noFill/>
        </p:spPr>
        <p:txBody>
          <a:bodyPr wrap="none" rtlCol="0">
            <a:spAutoFit/>
          </a:bodyPr>
          <a:lstStyle/>
          <a:p>
            <a:r>
              <a:rPr lang="en-US" sz="2800" b="1" dirty="0">
                <a:latin typeface="Quicksand" pitchFamily="2" charset="77"/>
              </a:rPr>
              <a:t>Feedback on the final design </a:t>
            </a:r>
            <a:endParaRPr lang="en-US" dirty="0"/>
          </a:p>
        </p:txBody>
      </p:sp>
      <p:sp>
        <p:nvSpPr>
          <p:cNvPr id="8" name="TextBox 7">
            <a:extLst>
              <a:ext uri="{FF2B5EF4-FFF2-40B4-BE49-F238E27FC236}">
                <a16:creationId xmlns:a16="http://schemas.microsoft.com/office/drawing/2014/main" id="{DCB111E5-41E9-4156-9022-9D874607E02A}"/>
              </a:ext>
            </a:extLst>
          </p:cNvPr>
          <p:cNvSpPr txBox="1"/>
          <p:nvPr/>
        </p:nvSpPr>
        <p:spPr>
          <a:xfrm>
            <a:off x="1272726" y="2151727"/>
            <a:ext cx="3175096" cy="2862322"/>
          </a:xfrm>
          <a:prstGeom prst="rect">
            <a:avLst/>
          </a:prstGeom>
          <a:noFill/>
        </p:spPr>
        <p:txBody>
          <a:bodyPr wrap="square" rtlCol="0">
            <a:spAutoFit/>
          </a:bodyPr>
          <a:lstStyle/>
          <a:p>
            <a:r>
              <a:rPr lang="en-US" sz="2000" dirty="0">
                <a:latin typeface="Quicksand SemiBold" pitchFamily="2" charset="0"/>
              </a:rPr>
              <a:t>Client feedback</a:t>
            </a:r>
          </a:p>
          <a:p>
            <a:pPr marL="285750" indent="-285750">
              <a:buFontTx/>
              <a:buChar char="-"/>
            </a:pPr>
            <a:r>
              <a:rPr lang="en-US" sz="2000" dirty="0">
                <a:latin typeface="Quicksand" pitchFamily="2" charset="0"/>
              </a:rPr>
              <a:t>“awesome”</a:t>
            </a:r>
          </a:p>
          <a:p>
            <a:pPr marL="285750" indent="-285750">
              <a:buFontTx/>
              <a:buChar char="-"/>
            </a:pPr>
            <a:r>
              <a:rPr lang="en-US" sz="2000" dirty="0">
                <a:latin typeface="Quicksand" pitchFamily="2" charset="0"/>
              </a:rPr>
              <a:t>The rollers were too small</a:t>
            </a:r>
          </a:p>
          <a:p>
            <a:endParaRPr lang="en-US" sz="2000" dirty="0">
              <a:latin typeface="Quicksand" pitchFamily="2" charset="0"/>
            </a:endParaRPr>
          </a:p>
          <a:p>
            <a:r>
              <a:rPr lang="en-US" sz="2000" dirty="0">
                <a:latin typeface="Quicksand SemiBold" pitchFamily="2" charset="0"/>
              </a:rPr>
              <a:t>Improvements </a:t>
            </a:r>
          </a:p>
          <a:p>
            <a:pPr marL="285750" indent="-285750">
              <a:buFontTx/>
              <a:buChar char="-"/>
            </a:pPr>
            <a:r>
              <a:rPr lang="en-US" sz="2000" dirty="0">
                <a:latin typeface="Quicksand" pitchFamily="2" charset="0"/>
              </a:rPr>
              <a:t>The roller size and surface area</a:t>
            </a:r>
          </a:p>
          <a:p>
            <a:pPr marL="285750" indent="-285750">
              <a:buFontTx/>
              <a:buChar char="-"/>
            </a:pPr>
            <a:r>
              <a:rPr lang="en-US" sz="2000" dirty="0">
                <a:latin typeface="Quicksand" pitchFamily="2" charset="0"/>
              </a:rPr>
              <a:t>Movement</a:t>
            </a:r>
          </a:p>
        </p:txBody>
      </p:sp>
      <p:pic>
        <p:nvPicPr>
          <p:cNvPr id="11" name="Picture 10">
            <a:extLst>
              <a:ext uri="{FF2B5EF4-FFF2-40B4-BE49-F238E27FC236}">
                <a16:creationId xmlns:a16="http://schemas.microsoft.com/office/drawing/2014/main" id="{28457C69-9BA6-456C-9B7B-9EB3742822C7}"/>
              </a:ext>
            </a:extLst>
          </p:cNvPr>
          <p:cNvPicPr>
            <a:picLocks noChangeAspect="1"/>
          </p:cNvPicPr>
          <p:nvPr/>
        </p:nvPicPr>
        <p:blipFill>
          <a:blip r:embed="rId3"/>
          <a:stretch>
            <a:fillRect/>
          </a:stretch>
        </p:blipFill>
        <p:spPr>
          <a:xfrm>
            <a:off x="5425403" y="1414278"/>
            <a:ext cx="5619590" cy="4459139"/>
          </a:xfrm>
          <a:prstGeom prst="rect">
            <a:avLst/>
          </a:prstGeom>
        </p:spPr>
      </p:pic>
    </p:spTree>
    <p:extLst>
      <p:ext uri="{BB962C8B-B14F-4D97-AF65-F5344CB8AC3E}">
        <p14:creationId xmlns:p14="http://schemas.microsoft.com/office/powerpoint/2010/main" val="3434897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B08BBE-CFE8-46D8-B6E2-E53EA6084B42}"/>
              </a:ext>
            </a:extLst>
          </p:cNvPr>
          <p:cNvSpPr txBox="1"/>
          <p:nvPr/>
        </p:nvSpPr>
        <p:spPr>
          <a:xfrm>
            <a:off x="7269529" y="3013501"/>
            <a:ext cx="3717075" cy="830997"/>
          </a:xfrm>
          <a:prstGeom prst="rect">
            <a:avLst/>
          </a:prstGeom>
          <a:noFill/>
        </p:spPr>
        <p:txBody>
          <a:bodyPr wrap="square" rtlCol="0">
            <a:spAutoFit/>
          </a:bodyPr>
          <a:lstStyle/>
          <a:p>
            <a:pPr algn="ctr"/>
            <a:r>
              <a:rPr lang="en-US" sz="4800" b="1" dirty="0">
                <a:latin typeface="Quicksand" pitchFamily="2" charset="0"/>
              </a:rPr>
              <a:t>Thank you!</a:t>
            </a:r>
          </a:p>
        </p:txBody>
      </p:sp>
      <p:pic>
        <p:nvPicPr>
          <p:cNvPr id="6" name="Picture 5">
            <a:extLst>
              <a:ext uri="{FF2B5EF4-FFF2-40B4-BE49-F238E27FC236}">
                <a16:creationId xmlns:a16="http://schemas.microsoft.com/office/drawing/2014/main" id="{793EE852-6D77-4AA3-B2A9-0DD1B8500113}"/>
              </a:ext>
            </a:extLst>
          </p:cNvPr>
          <p:cNvPicPr>
            <a:picLocks noChangeAspect="1"/>
          </p:cNvPicPr>
          <p:nvPr/>
        </p:nvPicPr>
        <p:blipFill>
          <a:blip r:embed="rId2"/>
          <a:stretch>
            <a:fillRect/>
          </a:stretch>
        </p:blipFill>
        <p:spPr>
          <a:xfrm>
            <a:off x="644746" y="1377043"/>
            <a:ext cx="5451254" cy="4103914"/>
          </a:xfrm>
          <a:prstGeom prst="rect">
            <a:avLst/>
          </a:prstGeom>
        </p:spPr>
      </p:pic>
    </p:spTree>
    <p:extLst>
      <p:ext uri="{BB962C8B-B14F-4D97-AF65-F5344CB8AC3E}">
        <p14:creationId xmlns:p14="http://schemas.microsoft.com/office/powerpoint/2010/main" val="1507144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at, indoor, orange, white&#10;&#10;Description automatically generated">
            <a:extLst>
              <a:ext uri="{FF2B5EF4-FFF2-40B4-BE49-F238E27FC236}">
                <a16:creationId xmlns:a16="http://schemas.microsoft.com/office/drawing/2014/main" id="{B69CF49D-4C25-E55E-B7E3-A25B2A3A1143}"/>
              </a:ext>
            </a:extLst>
          </p:cNvPr>
          <p:cNvPicPr>
            <a:picLocks noChangeAspect="1"/>
          </p:cNvPicPr>
          <p:nvPr/>
        </p:nvPicPr>
        <p:blipFill>
          <a:blip r:embed="rId3"/>
          <a:stretch>
            <a:fillRect/>
          </a:stretch>
        </p:blipFill>
        <p:spPr>
          <a:xfrm>
            <a:off x="4689627" y="841544"/>
            <a:ext cx="6464893" cy="4765879"/>
          </a:xfrm>
          <a:prstGeom prst="rect">
            <a:avLst/>
          </a:prstGeom>
        </p:spPr>
      </p:pic>
      <p:sp>
        <p:nvSpPr>
          <p:cNvPr id="3" name="TextBox 2">
            <a:extLst>
              <a:ext uri="{FF2B5EF4-FFF2-40B4-BE49-F238E27FC236}">
                <a16:creationId xmlns:a16="http://schemas.microsoft.com/office/drawing/2014/main" id="{3A5C2CCD-5714-4C08-A312-478AAFB208CD}"/>
              </a:ext>
            </a:extLst>
          </p:cNvPr>
          <p:cNvSpPr txBox="1"/>
          <p:nvPr/>
        </p:nvSpPr>
        <p:spPr>
          <a:xfrm>
            <a:off x="843748" y="2291644"/>
            <a:ext cx="3175096" cy="1938992"/>
          </a:xfrm>
          <a:prstGeom prst="rect">
            <a:avLst/>
          </a:prstGeom>
          <a:noFill/>
        </p:spPr>
        <p:txBody>
          <a:bodyPr wrap="square" rtlCol="0">
            <a:spAutoFit/>
          </a:bodyPr>
          <a:lstStyle/>
          <a:p>
            <a:pPr marL="285750" indent="-285750">
              <a:buFontTx/>
              <a:buChar char="-"/>
            </a:pPr>
            <a:r>
              <a:rPr lang="en-US" sz="2000" dirty="0">
                <a:latin typeface="Quicksand" pitchFamily="2" charset="0"/>
              </a:rPr>
              <a:t>Cleaning everyday</a:t>
            </a:r>
          </a:p>
          <a:p>
            <a:pPr marL="285750" indent="-285750">
              <a:buFontTx/>
              <a:buChar char="-"/>
            </a:pPr>
            <a:r>
              <a:rPr lang="en-US" sz="2000" dirty="0">
                <a:latin typeface="Quicksand" pitchFamily="2" charset="0"/>
              </a:rPr>
              <a:t>Avoiding wearing black clothing</a:t>
            </a:r>
          </a:p>
          <a:p>
            <a:pPr marL="285750" indent="-285750">
              <a:buFontTx/>
              <a:buChar char="-"/>
            </a:pPr>
            <a:r>
              <a:rPr lang="en-US" sz="2000" dirty="0">
                <a:latin typeface="Quicksand" pitchFamily="2" charset="0"/>
              </a:rPr>
              <a:t>Computer broke because of the amount of cat hair</a:t>
            </a:r>
            <a:endParaRPr lang="en-NZ" sz="2000" dirty="0">
              <a:latin typeface="Quicksand" pitchFamily="2" charset="0"/>
            </a:endParaRPr>
          </a:p>
        </p:txBody>
      </p:sp>
      <p:sp>
        <p:nvSpPr>
          <p:cNvPr id="5" name="TextBox 4">
            <a:extLst>
              <a:ext uri="{FF2B5EF4-FFF2-40B4-BE49-F238E27FC236}">
                <a16:creationId xmlns:a16="http://schemas.microsoft.com/office/drawing/2014/main" id="{A7C03B0C-47CC-4F1E-95B9-8CC9038F56CC}"/>
              </a:ext>
            </a:extLst>
          </p:cNvPr>
          <p:cNvSpPr txBox="1"/>
          <p:nvPr/>
        </p:nvSpPr>
        <p:spPr>
          <a:xfrm>
            <a:off x="843748" y="1254074"/>
            <a:ext cx="3039615" cy="646331"/>
          </a:xfrm>
          <a:prstGeom prst="rect">
            <a:avLst/>
          </a:prstGeom>
          <a:noFill/>
        </p:spPr>
        <p:txBody>
          <a:bodyPr wrap="none" rtlCol="0">
            <a:spAutoFit/>
          </a:bodyPr>
          <a:lstStyle/>
          <a:p>
            <a:r>
              <a:rPr lang="en-US" sz="3600" b="1" dirty="0">
                <a:latin typeface="Quicksand" pitchFamily="2" charset="77"/>
              </a:rPr>
              <a:t>The problem</a:t>
            </a:r>
            <a:endParaRPr lang="en-US" sz="3600" dirty="0"/>
          </a:p>
        </p:txBody>
      </p:sp>
    </p:spTree>
    <p:extLst>
      <p:ext uri="{BB962C8B-B14F-4D97-AF65-F5344CB8AC3E}">
        <p14:creationId xmlns:p14="http://schemas.microsoft.com/office/powerpoint/2010/main" val="1510696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8A020C-F94E-4F40-87AC-5166D0784D1A}"/>
              </a:ext>
            </a:extLst>
          </p:cNvPr>
          <p:cNvSpPr txBox="1"/>
          <p:nvPr/>
        </p:nvSpPr>
        <p:spPr>
          <a:xfrm>
            <a:off x="2461495" y="2459504"/>
            <a:ext cx="7269009" cy="1938992"/>
          </a:xfrm>
          <a:prstGeom prst="rect">
            <a:avLst/>
          </a:prstGeom>
          <a:noFill/>
        </p:spPr>
        <p:txBody>
          <a:bodyPr wrap="square">
            <a:spAutoFit/>
          </a:bodyPr>
          <a:lstStyle/>
          <a:p>
            <a:pPr rtl="0">
              <a:spcBef>
                <a:spcPts val="0"/>
              </a:spcBef>
              <a:spcAft>
                <a:spcPts val="0"/>
              </a:spcAft>
            </a:pPr>
            <a:r>
              <a:rPr lang="en-NZ" sz="2400" u="none" strike="noStrike" dirty="0">
                <a:solidFill>
                  <a:srgbClr val="0E101A"/>
                </a:solidFill>
                <a:effectLst/>
                <a:latin typeface="Quicksand SemiBold" pitchFamily="2" charset="0"/>
              </a:rPr>
              <a:t>How might we design an attractive product that can </a:t>
            </a:r>
            <a:r>
              <a:rPr lang="en-NZ" sz="2400" dirty="0">
                <a:solidFill>
                  <a:srgbClr val="0E101A"/>
                </a:solidFill>
                <a:latin typeface="Quicksand SemiBold" pitchFamily="2" charset="0"/>
              </a:rPr>
              <a:t>quickly</a:t>
            </a:r>
            <a:r>
              <a:rPr lang="en-NZ" sz="2400" u="none" strike="noStrike" dirty="0">
                <a:solidFill>
                  <a:srgbClr val="0E101A"/>
                </a:solidFill>
                <a:effectLst/>
                <a:latin typeface="Quicksand SemiBold" pitchFamily="2" charset="0"/>
              </a:rPr>
              <a:t> clean off cat hair for busy cat-loving university students to help them worry less about having cat hair on themselves and their surroundings?</a:t>
            </a:r>
            <a:endParaRPr lang="en-US" dirty="0"/>
          </a:p>
        </p:txBody>
      </p:sp>
    </p:spTree>
    <p:extLst>
      <p:ext uri="{BB962C8B-B14F-4D97-AF65-F5344CB8AC3E}">
        <p14:creationId xmlns:p14="http://schemas.microsoft.com/office/powerpoint/2010/main" val="295982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33D416-2549-4708-A615-2E7F48902F63}"/>
              </a:ext>
            </a:extLst>
          </p:cNvPr>
          <p:cNvSpPr txBox="1"/>
          <p:nvPr/>
        </p:nvSpPr>
        <p:spPr>
          <a:xfrm>
            <a:off x="2461495" y="2459504"/>
            <a:ext cx="7269009" cy="1938992"/>
          </a:xfrm>
          <a:prstGeom prst="rect">
            <a:avLst/>
          </a:prstGeom>
          <a:noFill/>
        </p:spPr>
        <p:txBody>
          <a:bodyPr wrap="square">
            <a:spAutoFit/>
          </a:bodyPr>
          <a:lstStyle/>
          <a:p>
            <a:pPr rtl="0">
              <a:spcBef>
                <a:spcPts val="0"/>
              </a:spcBef>
              <a:spcAft>
                <a:spcPts val="0"/>
              </a:spcAft>
            </a:pPr>
            <a:r>
              <a:rPr lang="en-NZ" sz="2400" u="none" strike="noStrike" dirty="0">
                <a:solidFill>
                  <a:srgbClr val="0E101A"/>
                </a:solidFill>
                <a:effectLst/>
                <a:latin typeface="Quicksand SemiBold" pitchFamily="2" charset="0"/>
              </a:rPr>
              <a:t>How might we design an </a:t>
            </a:r>
            <a:r>
              <a:rPr lang="en-NZ" sz="2400" u="none" strike="noStrike" dirty="0">
                <a:solidFill>
                  <a:srgbClr val="0E101A"/>
                </a:solidFill>
                <a:effectLst/>
                <a:highlight>
                  <a:srgbClr val="C0DDCC"/>
                </a:highlight>
                <a:latin typeface="Quicksand SemiBold" pitchFamily="2" charset="0"/>
              </a:rPr>
              <a:t>attractive</a:t>
            </a:r>
            <a:r>
              <a:rPr lang="en-NZ" sz="2400" u="none" strike="noStrike" dirty="0">
                <a:solidFill>
                  <a:srgbClr val="0E101A"/>
                </a:solidFill>
                <a:effectLst/>
                <a:latin typeface="Quicksand SemiBold" pitchFamily="2" charset="0"/>
              </a:rPr>
              <a:t> product that can </a:t>
            </a:r>
            <a:r>
              <a:rPr lang="en-NZ" sz="2400" dirty="0">
                <a:solidFill>
                  <a:srgbClr val="0E101A"/>
                </a:solidFill>
                <a:highlight>
                  <a:srgbClr val="C0DDCC"/>
                </a:highlight>
                <a:latin typeface="Quicksand SemiBold" pitchFamily="2" charset="0"/>
              </a:rPr>
              <a:t>quickly</a:t>
            </a:r>
            <a:r>
              <a:rPr lang="en-NZ" sz="2400" u="none" strike="noStrike" dirty="0">
                <a:solidFill>
                  <a:srgbClr val="0E101A"/>
                </a:solidFill>
                <a:effectLst/>
                <a:latin typeface="Quicksand SemiBold" pitchFamily="2" charset="0"/>
              </a:rPr>
              <a:t> clean off cat hair for busy cat-loving university students to help them worry less about having cat hair on themselves and their surroundings?</a:t>
            </a:r>
            <a:endParaRPr lang="en-US" dirty="0"/>
          </a:p>
        </p:txBody>
      </p:sp>
    </p:spTree>
    <p:extLst>
      <p:ext uri="{BB962C8B-B14F-4D97-AF65-F5344CB8AC3E}">
        <p14:creationId xmlns:p14="http://schemas.microsoft.com/office/powerpoint/2010/main" val="768778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1D632942-09AA-4910-A413-80F60183115E}"/>
              </a:ext>
            </a:extLst>
          </p:cNvPr>
          <p:cNvPicPr>
            <a:picLocks noChangeAspect="1"/>
          </p:cNvPicPr>
          <p:nvPr/>
        </p:nvPicPr>
        <p:blipFill>
          <a:blip r:embed="rId3"/>
          <a:stretch>
            <a:fillRect/>
          </a:stretch>
        </p:blipFill>
        <p:spPr>
          <a:xfrm>
            <a:off x="660462" y="0"/>
            <a:ext cx="10871076" cy="6858000"/>
          </a:xfrm>
          <a:prstGeom prst="rect">
            <a:avLst/>
          </a:prstGeom>
        </p:spPr>
      </p:pic>
    </p:spTree>
    <p:extLst>
      <p:ext uri="{BB962C8B-B14F-4D97-AF65-F5344CB8AC3E}">
        <p14:creationId xmlns:p14="http://schemas.microsoft.com/office/powerpoint/2010/main" val="182177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engineering drawing&#10;&#10;Description automatically generated">
            <a:extLst>
              <a:ext uri="{FF2B5EF4-FFF2-40B4-BE49-F238E27FC236}">
                <a16:creationId xmlns:a16="http://schemas.microsoft.com/office/drawing/2014/main" id="{1D632942-09AA-4910-A413-80F60183115E}"/>
              </a:ext>
            </a:extLst>
          </p:cNvPr>
          <p:cNvPicPr>
            <a:picLocks noChangeAspect="1"/>
          </p:cNvPicPr>
          <p:nvPr/>
        </p:nvPicPr>
        <p:blipFill>
          <a:blip r:embed="rId3"/>
          <a:stretch>
            <a:fillRect/>
          </a:stretch>
        </p:blipFill>
        <p:spPr>
          <a:xfrm>
            <a:off x="660462" y="0"/>
            <a:ext cx="10871076" cy="6858000"/>
          </a:xfrm>
          <a:prstGeom prst="rect">
            <a:avLst/>
          </a:prstGeom>
        </p:spPr>
      </p:pic>
      <p:sp>
        <p:nvSpPr>
          <p:cNvPr id="2" name="Oval 1">
            <a:extLst>
              <a:ext uri="{FF2B5EF4-FFF2-40B4-BE49-F238E27FC236}">
                <a16:creationId xmlns:a16="http://schemas.microsoft.com/office/drawing/2014/main" id="{7E7A4551-4429-4D68-B3F3-F6E897342838}"/>
              </a:ext>
            </a:extLst>
          </p:cNvPr>
          <p:cNvSpPr/>
          <p:nvPr/>
        </p:nvSpPr>
        <p:spPr>
          <a:xfrm>
            <a:off x="4127500" y="970845"/>
            <a:ext cx="2060222" cy="1322212"/>
          </a:xfrm>
          <a:prstGeom prst="ellipse">
            <a:avLst/>
          </a:prstGeom>
          <a:noFill/>
          <a:ln w="76200">
            <a:solidFill>
              <a:srgbClr val="C0DDC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dirty="0"/>
          </a:p>
        </p:txBody>
      </p:sp>
      <p:sp>
        <p:nvSpPr>
          <p:cNvPr id="4" name="Oval 3">
            <a:extLst>
              <a:ext uri="{FF2B5EF4-FFF2-40B4-BE49-F238E27FC236}">
                <a16:creationId xmlns:a16="http://schemas.microsoft.com/office/drawing/2014/main" id="{F32019E5-EA68-482E-85E3-965C217FCAE6}"/>
              </a:ext>
            </a:extLst>
          </p:cNvPr>
          <p:cNvSpPr/>
          <p:nvPr/>
        </p:nvSpPr>
        <p:spPr>
          <a:xfrm>
            <a:off x="4127500" y="2464506"/>
            <a:ext cx="2184399" cy="1996017"/>
          </a:xfrm>
          <a:prstGeom prst="ellipse">
            <a:avLst/>
          </a:prstGeom>
          <a:noFill/>
          <a:ln w="76200">
            <a:solidFill>
              <a:srgbClr val="C0DDC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dirty="0"/>
          </a:p>
        </p:txBody>
      </p:sp>
      <p:sp>
        <p:nvSpPr>
          <p:cNvPr id="5" name="Oval 4">
            <a:extLst>
              <a:ext uri="{FF2B5EF4-FFF2-40B4-BE49-F238E27FC236}">
                <a16:creationId xmlns:a16="http://schemas.microsoft.com/office/drawing/2014/main" id="{B1EC62D1-EC1B-4D67-8208-408D781896C2}"/>
              </a:ext>
            </a:extLst>
          </p:cNvPr>
          <p:cNvSpPr/>
          <p:nvPr/>
        </p:nvSpPr>
        <p:spPr>
          <a:xfrm>
            <a:off x="1114807" y="3119966"/>
            <a:ext cx="1729993" cy="1340557"/>
          </a:xfrm>
          <a:prstGeom prst="ellipse">
            <a:avLst/>
          </a:prstGeom>
          <a:noFill/>
          <a:ln w="76200">
            <a:solidFill>
              <a:srgbClr val="C0DDCC"/>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NZ" dirty="0"/>
          </a:p>
        </p:txBody>
      </p:sp>
    </p:spTree>
    <p:extLst>
      <p:ext uri="{BB962C8B-B14F-4D97-AF65-F5344CB8AC3E}">
        <p14:creationId xmlns:p14="http://schemas.microsoft.com/office/powerpoint/2010/main" val="3172238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CFE63FA-FA1B-18BF-462C-E962FC9BBF7A}"/>
              </a:ext>
            </a:extLst>
          </p:cNvPr>
          <p:cNvSpPr txBox="1"/>
          <p:nvPr/>
        </p:nvSpPr>
        <p:spPr>
          <a:xfrm>
            <a:off x="800100" y="400050"/>
            <a:ext cx="2173993" cy="523220"/>
          </a:xfrm>
          <a:prstGeom prst="rect">
            <a:avLst/>
          </a:prstGeom>
          <a:noFill/>
        </p:spPr>
        <p:txBody>
          <a:bodyPr wrap="none" rtlCol="0">
            <a:spAutoFit/>
          </a:bodyPr>
          <a:lstStyle/>
          <a:p>
            <a:r>
              <a:rPr lang="en-US" sz="2800" b="1" dirty="0">
                <a:latin typeface="Quicksand" pitchFamily="2" charset="77"/>
              </a:rPr>
              <a:t>Prototypes</a:t>
            </a:r>
            <a:r>
              <a:rPr lang="en-US" dirty="0"/>
              <a:t> </a:t>
            </a:r>
          </a:p>
        </p:txBody>
      </p:sp>
      <p:sp>
        <p:nvSpPr>
          <p:cNvPr id="13" name="TextBox 12">
            <a:extLst>
              <a:ext uri="{FF2B5EF4-FFF2-40B4-BE49-F238E27FC236}">
                <a16:creationId xmlns:a16="http://schemas.microsoft.com/office/drawing/2014/main" id="{0566EA5B-AEE7-555B-059A-644211F24DDD}"/>
              </a:ext>
            </a:extLst>
          </p:cNvPr>
          <p:cNvSpPr txBox="1"/>
          <p:nvPr/>
        </p:nvSpPr>
        <p:spPr>
          <a:xfrm>
            <a:off x="3050381" y="3244334"/>
            <a:ext cx="6100762" cy="369332"/>
          </a:xfrm>
          <a:prstGeom prst="rect">
            <a:avLst/>
          </a:prstGeom>
          <a:noFill/>
        </p:spPr>
        <p:txBody>
          <a:bodyPr wrap="square">
            <a:spAutoFit/>
          </a:bodyPr>
          <a:lstStyle/>
          <a:p>
            <a:endParaRPr lang="en-US" dirty="0"/>
          </a:p>
        </p:txBody>
      </p:sp>
      <p:sp>
        <p:nvSpPr>
          <p:cNvPr id="21" name="TextBox 20">
            <a:extLst>
              <a:ext uri="{FF2B5EF4-FFF2-40B4-BE49-F238E27FC236}">
                <a16:creationId xmlns:a16="http://schemas.microsoft.com/office/drawing/2014/main" id="{0D439FD8-0C01-B644-CBA9-B18185567032}"/>
              </a:ext>
            </a:extLst>
          </p:cNvPr>
          <p:cNvSpPr txBox="1"/>
          <p:nvPr/>
        </p:nvSpPr>
        <p:spPr>
          <a:xfrm>
            <a:off x="4405794" y="6058152"/>
            <a:ext cx="3380411" cy="369332"/>
          </a:xfrm>
          <a:prstGeom prst="rect">
            <a:avLst/>
          </a:prstGeom>
          <a:noFill/>
        </p:spPr>
        <p:txBody>
          <a:bodyPr wrap="square">
            <a:spAutoFit/>
          </a:bodyPr>
          <a:lstStyle/>
          <a:p>
            <a:r>
              <a:rPr lang="en-US" b="1" dirty="0">
                <a:latin typeface="Quicksand SemiBold" pitchFamily="2" charset="77"/>
              </a:rPr>
              <a:t>Robot Vacuum for Cat hair</a:t>
            </a:r>
          </a:p>
        </p:txBody>
      </p:sp>
      <p:pic>
        <p:nvPicPr>
          <p:cNvPr id="3" name="Picture 2" descr="Text, letter&#10;&#10;Description automatically generated">
            <a:extLst>
              <a:ext uri="{FF2B5EF4-FFF2-40B4-BE49-F238E27FC236}">
                <a16:creationId xmlns:a16="http://schemas.microsoft.com/office/drawing/2014/main" id="{83192E2D-F7AA-40FE-AFEF-4F264025BD1C}"/>
              </a:ext>
            </a:extLst>
          </p:cNvPr>
          <p:cNvPicPr>
            <a:picLocks noChangeAspect="1"/>
          </p:cNvPicPr>
          <p:nvPr/>
        </p:nvPicPr>
        <p:blipFill rotWithShape="1">
          <a:blip r:embed="rId3"/>
          <a:srcRect l="5179"/>
          <a:stretch/>
        </p:blipFill>
        <p:spPr>
          <a:xfrm>
            <a:off x="315684" y="941707"/>
            <a:ext cx="11560629" cy="4852098"/>
          </a:xfrm>
          <a:prstGeom prst="rect">
            <a:avLst/>
          </a:prstGeom>
        </p:spPr>
      </p:pic>
    </p:spTree>
    <p:extLst>
      <p:ext uri="{BB962C8B-B14F-4D97-AF65-F5344CB8AC3E}">
        <p14:creationId xmlns:p14="http://schemas.microsoft.com/office/powerpoint/2010/main" val="171755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CFE63FA-FA1B-18BF-462C-E962FC9BBF7A}"/>
              </a:ext>
            </a:extLst>
          </p:cNvPr>
          <p:cNvSpPr txBox="1"/>
          <p:nvPr/>
        </p:nvSpPr>
        <p:spPr>
          <a:xfrm>
            <a:off x="800100" y="400050"/>
            <a:ext cx="2173993" cy="523220"/>
          </a:xfrm>
          <a:prstGeom prst="rect">
            <a:avLst/>
          </a:prstGeom>
          <a:noFill/>
        </p:spPr>
        <p:txBody>
          <a:bodyPr wrap="none" rtlCol="0">
            <a:spAutoFit/>
          </a:bodyPr>
          <a:lstStyle/>
          <a:p>
            <a:r>
              <a:rPr lang="en-US" sz="2800" b="1" dirty="0">
                <a:latin typeface="Quicksand" pitchFamily="2" charset="77"/>
              </a:rPr>
              <a:t>Prototypes</a:t>
            </a:r>
            <a:r>
              <a:rPr lang="en-US" dirty="0"/>
              <a:t> </a:t>
            </a:r>
          </a:p>
        </p:txBody>
      </p:sp>
      <p:sp>
        <p:nvSpPr>
          <p:cNvPr id="13" name="TextBox 12">
            <a:extLst>
              <a:ext uri="{FF2B5EF4-FFF2-40B4-BE49-F238E27FC236}">
                <a16:creationId xmlns:a16="http://schemas.microsoft.com/office/drawing/2014/main" id="{0566EA5B-AEE7-555B-059A-644211F24DDD}"/>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3" name="Picture 2" descr="A picture containing diagram&#10;&#10;Description automatically generated">
            <a:extLst>
              <a:ext uri="{FF2B5EF4-FFF2-40B4-BE49-F238E27FC236}">
                <a16:creationId xmlns:a16="http://schemas.microsoft.com/office/drawing/2014/main" id="{099E1620-A087-43F7-BAAD-B79B15D6B772}"/>
              </a:ext>
            </a:extLst>
          </p:cNvPr>
          <p:cNvPicPr>
            <a:picLocks noChangeAspect="1"/>
          </p:cNvPicPr>
          <p:nvPr/>
        </p:nvPicPr>
        <p:blipFill rotWithShape="1">
          <a:blip r:embed="rId3"/>
          <a:srcRect b="17837"/>
          <a:stretch/>
        </p:blipFill>
        <p:spPr>
          <a:xfrm>
            <a:off x="0" y="1085901"/>
            <a:ext cx="12192000" cy="4073928"/>
          </a:xfrm>
          <a:prstGeom prst="rect">
            <a:avLst/>
          </a:prstGeom>
        </p:spPr>
      </p:pic>
      <p:sp>
        <p:nvSpPr>
          <p:cNvPr id="6" name="TextBox 5">
            <a:extLst>
              <a:ext uri="{FF2B5EF4-FFF2-40B4-BE49-F238E27FC236}">
                <a16:creationId xmlns:a16="http://schemas.microsoft.com/office/drawing/2014/main" id="{489FA578-7877-45AD-B150-E650A285745D}"/>
              </a:ext>
            </a:extLst>
          </p:cNvPr>
          <p:cNvSpPr txBox="1"/>
          <p:nvPr/>
        </p:nvSpPr>
        <p:spPr>
          <a:xfrm>
            <a:off x="4405794" y="6058152"/>
            <a:ext cx="3380411" cy="369332"/>
          </a:xfrm>
          <a:prstGeom prst="rect">
            <a:avLst/>
          </a:prstGeom>
          <a:noFill/>
        </p:spPr>
        <p:txBody>
          <a:bodyPr wrap="square">
            <a:spAutoFit/>
          </a:bodyPr>
          <a:lstStyle/>
          <a:p>
            <a:pPr algn="ctr"/>
            <a:r>
              <a:rPr lang="en-US" b="1" dirty="0">
                <a:latin typeface="Quicksand SemiBold" pitchFamily="2" charset="77"/>
              </a:rPr>
              <a:t>Clothing cover-up</a:t>
            </a:r>
          </a:p>
        </p:txBody>
      </p:sp>
    </p:spTree>
    <p:extLst>
      <p:ext uri="{BB962C8B-B14F-4D97-AF65-F5344CB8AC3E}">
        <p14:creationId xmlns:p14="http://schemas.microsoft.com/office/powerpoint/2010/main" val="692045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CFE63FA-FA1B-18BF-462C-E962FC9BBF7A}"/>
              </a:ext>
            </a:extLst>
          </p:cNvPr>
          <p:cNvSpPr txBox="1"/>
          <p:nvPr/>
        </p:nvSpPr>
        <p:spPr>
          <a:xfrm>
            <a:off x="800100" y="400050"/>
            <a:ext cx="2173993" cy="523220"/>
          </a:xfrm>
          <a:prstGeom prst="rect">
            <a:avLst/>
          </a:prstGeom>
          <a:noFill/>
        </p:spPr>
        <p:txBody>
          <a:bodyPr wrap="none" rtlCol="0">
            <a:spAutoFit/>
          </a:bodyPr>
          <a:lstStyle/>
          <a:p>
            <a:r>
              <a:rPr lang="en-US" sz="2800" b="1" dirty="0">
                <a:latin typeface="Quicksand" pitchFamily="2" charset="77"/>
              </a:rPr>
              <a:t>Prototypes</a:t>
            </a:r>
            <a:r>
              <a:rPr lang="en-US" dirty="0"/>
              <a:t> </a:t>
            </a:r>
          </a:p>
        </p:txBody>
      </p:sp>
      <p:sp>
        <p:nvSpPr>
          <p:cNvPr id="13" name="TextBox 12">
            <a:extLst>
              <a:ext uri="{FF2B5EF4-FFF2-40B4-BE49-F238E27FC236}">
                <a16:creationId xmlns:a16="http://schemas.microsoft.com/office/drawing/2014/main" id="{0566EA5B-AEE7-555B-059A-644211F24DDD}"/>
              </a:ext>
            </a:extLst>
          </p:cNvPr>
          <p:cNvSpPr txBox="1"/>
          <p:nvPr/>
        </p:nvSpPr>
        <p:spPr>
          <a:xfrm>
            <a:off x="3050381" y="3244334"/>
            <a:ext cx="6100762" cy="369332"/>
          </a:xfrm>
          <a:prstGeom prst="rect">
            <a:avLst/>
          </a:prstGeom>
          <a:noFill/>
        </p:spPr>
        <p:txBody>
          <a:bodyPr wrap="square">
            <a:spAutoFit/>
          </a:bodyPr>
          <a:lstStyle/>
          <a:p>
            <a:endParaRPr lang="en-US" dirty="0"/>
          </a:p>
        </p:txBody>
      </p:sp>
      <p:pic>
        <p:nvPicPr>
          <p:cNvPr id="4" name="Picture 3" descr="Diagram&#10;&#10;Description automatically generated with medium confidence">
            <a:extLst>
              <a:ext uri="{FF2B5EF4-FFF2-40B4-BE49-F238E27FC236}">
                <a16:creationId xmlns:a16="http://schemas.microsoft.com/office/drawing/2014/main" id="{8F903072-583E-4B0D-A96A-540B89C80B93}"/>
              </a:ext>
            </a:extLst>
          </p:cNvPr>
          <p:cNvPicPr>
            <a:picLocks noChangeAspect="1"/>
          </p:cNvPicPr>
          <p:nvPr/>
        </p:nvPicPr>
        <p:blipFill rotWithShape="1">
          <a:blip r:embed="rId3"/>
          <a:srcRect t="9043"/>
          <a:stretch/>
        </p:blipFill>
        <p:spPr>
          <a:xfrm>
            <a:off x="0" y="1065969"/>
            <a:ext cx="12192000" cy="4884108"/>
          </a:xfrm>
          <a:prstGeom prst="rect">
            <a:avLst/>
          </a:prstGeom>
        </p:spPr>
      </p:pic>
      <p:sp>
        <p:nvSpPr>
          <p:cNvPr id="6" name="TextBox 5">
            <a:extLst>
              <a:ext uri="{FF2B5EF4-FFF2-40B4-BE49-F238E27FC236}">
                <a16:creationId xmlns:a16="http://schemas.microsoft.com/office/drawing/2014/main" id="{1C72B949-3338-4B00-A72D-F0398AE620FA}"/>
              </a:ext>
            </a:extLst>
          </p:cNvPr>
          <p:cNvSpPr txBox="1"/>
          <p:nvPr/>
        </p:nvSpPr>
        <p:spPr>
          <a:xfrm>
            <a:off x="4405794" y="6058152"/>
            <a:ext cx="3380411" cy="369332"/>
          </a:xfrm>
          <a:prstGeom prst="rect">
            <a:avLst/>
          </a:prstGeom>
          <a:noFill/>
        </p:spPr>
        <p:txBody>
          <a:bodyPr wrap="square">
            <a:spAutoFit/>
          </a:bodyPr>
          <a:lstStyle/>
          <a:p>
            <a:pPr algn="ctr"/>
            <a:r>
              <a:rPr lang="en-US" b="1" dirty="0">
                <a:latin typeface="Quicksand SemiBold" pitchFamily="2" charset="77"/>
              </a:rPr>
              <a:t>Brush/Lint roller fusion</a:t>
            </a:r>
          </a:p>
        </p:txBody>
      </p:sp>
    </p:spTree>
    <p:extLst>
      <p:ext uri="{BB962C8B-B14F-4D97-AF65-F5344CB8AC3E}">
        <p14:creationId xmlns:p14="http://schemas.microsoft.com/office/powerpoint/2010/main" val="1937110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757</Words>
  <Application>Microsoft Office PowerPoint</Application>
  <PresentationFormat>Widescreen</PresentationFormat>
  <Paragraphs>86</Paragraphs>
  <Slides>16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Quicksand SemiBold</vt:lpstr>
      <vt:lpstr>Quicksand</vt:lpstr>
      <vt:lpstr>Calibri Light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Chin</dc:creator>
  <cp:lastModifiedBy>Emily Chin</cp:lastModifiedBy>
  <cp:revision>63</cp:revision>
  <dcterms:created xsi:type="dcterms:W3CDTF">2022-05-30T02:47:23Z</dcterms:created>
  <dcterms:modified xsi:type="dcterms:W3CDTF">2022-06-06T03:32:56Z</dcterms:modified>
</cp:coreProperties>
</file>